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72" r:id="rId8"/>
    <p:sldId id="264" r:id="rId9"/>
    <p:sldId id="262" r:id="rId10"/>
    <p:sldId id="273" r:id="rId11"/>
    <p:sldId id="274" r:id="rId12"/>
    <p:sldId id="275" r:id="rId13"/>
    <p:sldId id="276" r:id="rId14"/>
    <p:sldId id="277" r:id="rId15"/>
    <p:sldId id="278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63" r:id="rId24"/>
  </p:sldIdLst>
  <p:sldSz cx="14630400" cy="8229600"/>
  <p:notesSz cx="8229600" cy="14630400"/>
  <p:embeddedFontLst>
    <p:embeddedFont>
      <p:font typeface="IBM Plex Sans Medium" panose="020B0603050203000203" pitchFamily="34" charset="0"/>
      <p:regular r:id="rId26"/>
      <p:italic r:id="rId27"/>
    </p:embeddedFont>
    <p:embeddedFont>
      <p:font typeface="Roboto" panose="02000000000000000000" pitchFamily="2" charset="0"/>
      <p:regular r:id="rId28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3498" autoAdjust="0"/>
  </p:normalViewPr>
  <p:slideViewPr>
    <p:cSldViewPr snapToGrid="0" snapToObjects="1">
      <p:cViewPr varScale="1">
        <p:scale>
          <a:sx n="54" d="100"/>
          <a:sy n="54" d="100"/>
        </p:scale>
        <p:origin x="111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0847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de-CH" dirty="0"/>
              <a:t>5.</a:t>
            </a:r>
          </a:p>
          <a:p>
            <a:endParaRPr lang="de-CH" dirty="0"/>
          </a:p>
          <a:p>
            <a:r>
              <a:rPr lang="de-CH" b="1" dirty="0"/>
              <a:t>New-Item -Path $</a:t>
            </a:r>
            <a:r>
              <a:rPr lang="de-CH" b="1" dirty="0" err="1"/>
              <a:t>homeRoot</a:t>
            </a:r>
            <a:r>
              <a:rPr lang="de-CH" b="1" dirty="0"/>
              <a:t> -</a:t>
            </a:r>
            <a:r>
              <a:rPr lang="de-CH" b="1" dirty="0" err="1"/>
              <a:t>ItemType</a:t>
            </a:r>
            <a:r>
              <a:rPr lang="de-CH" b="1" dirty="0"/>
              <a:t> Directory -Force | Out-Null</a:t>
            </a:r>
          </a:p>
          <a:p>
            <a:r>
              <a:rPr lang="de-CH" dirty="0"/>
              <a:t>Erstellt das </a:t>
            </a:r>
            <a:r>
              <a:rPr lang="de-CH" b="1" dirty="0"/>
              <a:t>Basisverzeichnis</a:t>
            </a:r>
            <a:r>
              <a:rPr lang="de-CH" dirty="0"/>
              <a:t> für alle Home-Ordner (z. B. D:\Home).</a:t>
            </a:r>
          </a:p>
          <a:p>
            <a:endParaRPr lang="de-CH" dirty="0"/>
          </a:p>
          <a:p>
            <a:r>
              <a:rPr lang="de-CH" dirty="0"/>
              <a:t>Variable $</a:t>
            </a:r>
            <a:r>
              <a:rPr lang="de-CH" dirty="0" err="1"/>
              <a:t>homeRoot</a:t>
            </a:r>
            <a:r>
              <a:rPr lang="de-CH" dirty="0"/>
              <a:t> enthält den Pfad (z. B. "D:\Home").</a:t>
            </a:r>
          </a:p>
          <a:p>
            <a:endParaRPr lang="de-CH" dirty="0"/>
          </a:p>
          <a:p>
            <a:r>
              <a:rPr lang="de-CH" dirty="0"/>
              <a:t>-Force:</a:t>
            </a:r>
          </a:p>
          <a:p>
            <a:r>
              <a:rPr lang="de-CH" dirty="0"/>
              <a:t>Ignoriert Fehler, falls das Verzeichnis schon existiert.</a:t>
            </a:r>
          </a:p>
          <a:p>
            <a:endParaRPr lang="de-CH" dirty="0"/>
          </a:p>
          <a:p>
            <a:r>
              <a:rPr lang="de-CH" dirty="0"/>
              <a:t>Out-Null:</a:t>
            </a:r>
          </a:p>
          <a:p>
            <a:r>
              <a:rPr lang="de-CH" dirty="0"/>
              <a:t>Unterdrückt Konsolenausgabe.</a:t>
            </a:r>
          </a:p>
          <a:p>
            <a:endParaRPr lang="de-CH" dirty="0"/>
          </a:p>
          <a:p>
            <a:r>
              <a:rPr lang="de-CH" b="1" dirty="0" err="1"/>
              <a:t>icacls</a:t>
            </a:r>
            <a:r>
              <a:rPr lang="de-CH" b="1" dirty="0"/>
              <a:t> $</a:t>
            </a:r>
            <a:r>
              <a:rPr lang="de-CH" b="1" dirty="0" err="1"/>
              <a:t>homeRoot</a:t>
            </a:r>
            <a:r>
              <a:rPr lang="de-CH" b="1" dirty="0"/>
              <a:t> /</a:t>
            </a:r>
            <a:r>
              <a:rPr lang="de-CH" b="1" dirty="0" err="1"/>
              <a:t>inheritance:r</a:t>
            </a:r>
            <a:r>
              <a:rPr lang="de-CH" b="1" dirty="0"/>
              <a:t> | Out-Null</a:t>
            </a:r>
          </a:p>
          <a:p>
            <a:r>
              <a:rPr lang="de-CH" b="1" dirty="0"/>
              <a:t>Vererbung deaktivieren</a:t>
            </a:r>
          </a:p>
          <a:p>
            <a:r>
              <a:rPr lang="de-CH" dirty="0"/>
              <a:t>für das Home-Root-Verzeichnis.</a:t>
            </a:r>
          </a:p>
          <a:p>
            <a:r>
              <a:rPr lang="de-CH" dirty="0" err="1"/>
              <a:t>inheritance:r</a:t>
            </a:r>
            <a:r>
              <a:rPr lang="de-CH" dirty="0"/>
              <a:t> = "</a:t>
            </a:r>
            <a:r>
              <a:rPr lang="de-CH" dirty="0" err="1"/>
              <a:t>remove</a:t>
            </a:r>
            <a:r>
              <a:rPr lang="de-CH" dirty="0"/>
              <a:t> </a:t>
            </a:r>
            <a:r>
              <a:rPr lang="de-CH" dirty="0" err="1"/>
              <a:t>inheritance</a:t>
            </a:r>
            <a:r>
              <a:rPr lang="de-CH" dirty="0"/>
              <a:t>".</a:t>
            </a:r>
          </a:p>
          <a:p>
            <a:endParaRPr lang="de-CH" dirty="0"/>
          </a:p>
          <a:p>
            <a:endParaRPr lang="de-CH" dirty="0"/>
          </a:p>
          <a:p>
            <a:r>
              <a:rPr lang="de-CH" b="1" dirty="0" err="1"/>
              <a:t>icacls</a:t>
            </a:r>
            <a:r>
              <a:rPr lang="de-CH" b="1" dirty="0"/>
              <a:t> $</a:t>
            </a:r>
            <a:r>
              <a:rPr lang="de-CH" b="1" dirty="0" err="1"/>
              <a:t>homeRoot</a:t>
            </a:r>
            <a:r>
              <a:rPr lang="de-CH" b="1" dirty="0"/>
              <a:t> /</a:t>
            </a:r>
            <a:r>
              <a:rPr lang="de-CH" b="1" dirty="0" err="1"/>
              <a:t>grant</a:t>
            </a:r>
            <a:r>
              <a:rPr lang="de-CH" b="1" dirty="0"/>
              <a:t> "</a:t>
            </a:r>
            <a:r>
              <a:rPr lang="de-CH" b="1" dirty="0" err="1"/>
              <a:t>GRP_Home_Mitarbeiter</a:t>
            </a:r>
            <a:r>
              <a:rPr lang="de-CH" b="1" dirty="0"/>
              <a:t>:(OI)(CI)(RX)" | Out-Null</a:t>
            </a:r>
          </a:p>
          <a:p>
            <a:r>
              <a:rPr lang="de-CH" b="1" dirty="0"/>
              <a:t>Gruppe erhält Leserechte (RX)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OI = </a:t>
            </a:r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inherit</a:t>
            </a:r>
            <a:r>
              <a:rPr lang="de-CH" dirty="0"/>
              <a:t> (vererbt auf Dateien)</a:t>
            </a:r>
          </a:p>
          <a:p>
            <a:pPr lvl="1"/>
            <a:r>
              <a:rPr lang="de-CH" dirty="0"/>
              <a:t>CI = Container </a:t>
            </a:r>
            <a:r>
              <a:rPr lang="de-CH" dirty="0" err="1"/>
              <a:t>inherit</a:t>
            </a:r>
            <a:r>
              <a:rPr lang="de-CH" dirty="0"/>
              <a:t> (vererbt auf Ordner)</a:t>
            </a:r>
          </a:p>
          <a:p>
            <a:pPr lvl="1"/>
            <a:r>
              <a:rPr lang="de-CH" dirty="0"/>
              <a:t>RX = Read + Execute</a:t>
            </a:r>
          </a:p>
          <a:p>
            <a:endParaRPr lang="de-CH" dirty="0"/>
          </a:p>
          <a:p>
            <a:r>
              <a:rPr lang="de-CH" b="1" dirty="0"/>
              <a:t>Import-</a:t>
            </a:r>
            <a:r>
              <a:rPr lang="de-CH" b="1" dirty="0" err="1"/>
              <a:t>Csv</a:t>
            </a:r>
            <a:r>
              <a:rPr lang="de-CH" b="1" dirty="0"/>
              <a:t> $</a:t>
            </a:r>
            <a:r>
              <a:rPr lang="de-CH" b="1" dirty="0" err="1"/>
              <a:t>csvPfad</a:t>
            </a:r>
            <a:r>
              <a:rPr lang="de-CH" b="1" dirty="0"/>
              <a:t> | </a:t>
            </a:r>
            <a:r>
              <a:rPr lang="de-CH" b="1" dirty="0" err="1"/>
              <a:t>ForEach-Object</a:t>
            </a:r>
            <a:r>
              <a:rPr lang="de-CH" b="1" dirty="0"/>
              <a:t> { ... }</a:t>
            </a:r>
          </a:p>
          <a:p>
            <a:r>
              <a:rPr lang="de-CH" dirty="0"/>
              <a:t>Liest Benutzer aus der CSV und erstellt für jeden einen eigenen Home-Ordner.</a:t>
            </a:r>
          </a:p>
          <a:p>
            <a:endParaRPr lang="de-CH" dirty="0"/>
          </a:p>
          <a:p>
            <a:endParaRPr lang="de-CH" dirty="0"/>
          </a:p>
          <a:p>
            <a:r>
              <a:rPr lang="de-CH" b="1" dirty="0"/>
              <a:t>Benutzername zuweisen</a:t>
            </a:r>
            <a:endParaRPr lang="de-CH" dirty="0"/>
          </a:p>
          <a:p>
            <a:pPr rtl="0"/>
            <a:r>
              <a:rPr lang="de-CH" dirty="0"/>
              <a:t>$</a:t>
            </a:r>
            <a:r>
              <a:rPr lang="de-CH" dirty="0" err="1"/>
              <a:t>login</a:t>
            </a:r>
            <a:r>
              <a:rPr lang="de-CH" dirty="0"/>
              <a:t> = $_.Benutzername </a:t>
            </a:r>
          </a:p>
          <a:p>
            <a:pPr rtl="0"/>
            <a:endParaRPr lang="de-CH" dirty="0"/>
          </a:p>
          <a:p>
            <a:r>
              <a:rPr lang="de-CH" b="1" dirty="0"/>
              <a:t>Pfad zum Benutzerordner zusammensetzen</a:t>
            </a:r>
            <a:endParaRPr lang="de-CH" dirty="0"/>
          </a:p>
          <a:p>
            <a:pPr rtl="0"/>
            <a:r>
              <a:rPr lang="de-CH" dirty="0"/>
              <a:t>$</a:t>
            </a:r>
            <a:r>
              <a:rPr lang="de-CH" dirty="0" err="1"/>
              <a:t>userPath</a:t>
            </a:r>
            <a:r>
              <a:rPr lang="de-CH" dirty="0"/>
              <a:t> = </a:t>
            </a:r>
            <a:r>
              <a:rPr lang="de-CH" dirty="0" err="1"/>
              <a:t>Join</a:t>
            </a:r>
            <a:r>
              <a:rPr lang="de-CH" dirty="0"/>
              <a:t>-Path $</a:t>
            </a:r>
            <a:r>
              <a:rPr lang="de-CH" dirty="0" err="1"/>
              <a:t>homeRoot</a:t>
            </a:r>
            <a:r>
              <a:rPr lang="de-CH" dirty="0"/>
              <a:t> $</a:t>
            </a:r>
            <a:r>
              <a:rPr lang="de-CH" dirty="0" err="1"/>
              <a:t>login</a:t>
            </a:r>
            <a:r>
              <a:rPr lang="de-CH" dirty="0"/>
              <a:t> </a:t>
            </a:r>
          </a:p>
          <a:p>
            <a:pPr rtl="0"/>
            <a:endParaRPr lang="de-CH" dirty="0"/>
          </a:p>
          <a:p>
            <a:r>
              <a:rPr lang="de-CH" b="1" dirty="0"/>
              <a:t>Falls der Ordner noch nicht existiert, erstelle ihn:</a:t>
            </a:r>
            <a:endParaRPr lang="de-CH" dirty="0"/>
          </a:p>
          <a:p>
            <a:pPr rtl="0"/>
            <a:r>
              <a:rPr lang="de-CH" dirty="0" err="1"/>
              <a:t>if</a:t>
            </a:r>
            <a:r>
              <a:rPr lang="de-CH" dirty="0"/>
              <a:t> (-not (Test-Path $</a:t>
            </a:r>
            <a:r>
              <a:rPr lang="de-CH" dirty="0" err="1"/>
              <a:t>userPath</a:t>
            </a:r>
            <a:r>
              <a:rPr lang="de-CH" dirty="0"/>
              <a:t>)) { New-Item -Path $</a:t>
            </a:r>
            <a:r>
              <a:rPr lang="de-CH" dirty="0" err="1"/>
              <a:t>userPath</a:t>
            </a:r>
            <a:r>
              <a:rPr lang="de-CH" dirty="0"/>
              <a:t> -</a:t>
            </a:r>
            <a:r>
              <a:rPr lang="de-CH" dirty="0" err="1"/>
              <a:t>ItemType</a:t>
            </a:r>
            <a:r>
              <a:rPr lang="de-CH" dirty="0"/>
              <a:t> Directory -Force | Out-Null </a:t>
            </a:r>
          </a:p>
          <a:p>
            <a:pPr rtl="0"/>
            <a:endParaRPr lang="de-CH" dirty="0"/>
          </a:p>
          <a:p>
            <a:r>
              <a:rPr lang="de-CH" b="1" dirty="0"/>
              <a:t>Vererbung im Benutzerordner deaktivieren</a:t>
            </a:r>
            <a:endParaRPr lang="de-CH" dirty="0"/>
          </a:p>
          <a:p>
            <a:pPr rtl="0"/>
            <a:r>
              <a:rPr lang="de-CH" dirty="0" err="1"/>
              <a:t>icacls</a:t>
            </a:r>
            <a:r>
              <a:rPr lang="de-CH" dirty="0"/>
              <a:t> $</a:t>
            </a:r>
            <a:r>
              <a:rPr lang="de-CH" dirty="0" err="1"/>
              <a:t>userPath</a:t>
            </a:r>
            <a:r>
              <a:rPr lang="de-CH" dirty="0"/>
              <a:t> /</a:t>
            </a:r>
            <a:r>
              <a:rPr lang="de-CH" dirty="0" err="1"/>
              <a:t>inheritance:r</a:t>
            </a:r>
            <a:r>
              <a:rPr lang="de-CH" dirty="0"/>
              <a:t> | Out-Null </a:t>
            </a:r>
          </a:p>
          <a:p>
            <a:pPr rtl="0"/>
            <a:endParaRPr lang="de-CH" dirty="0"/>
          </a:p>
          <a:p>
            <a:r>
              <a:rPr lang="de-CH" b="1" dirty="0"/>
              <a:t>Volle Rechte für den Benutzer setzen</a:t>
            </a:r>
            <a:endParaRPr lang="de-CH" dirty="0"/>
          </a:p>
          <a:p>
            <a:pPr rtl="0"/>
            <a:r>
              <a:rPr lang="de-CH" dirty="0" err="1"/>
              <a:t>icacls</a:t>
            </a:r>
            <a:r>
              <a:rPr lang="de-CH" dirty="0"/>
              <a:t> $</a:t>
            </a:r>
            <a:r>
              <a:rPr lang="de-CH" dirty="0" err="1"/>
              <a:t>userPath</a:t>
            </a:r>
            <a:r>
              <a:rPr lang="de-CH" dirty="0"/>
              <a:t> /</a:t>
            </a:r>
            <a:r>
              <a:rPr lang="de-CH" dirty="0" err="1"/>
              <a:t>grant</a:t>
            </a:r>
            <a:r>
              <a:rPr lang="de-CH" dirty="0"/>
              <a:t> "${</a:t>
            </a:r>
            <a:r>
              <a:rPr lang="de-CH" dirty="0" err="1"/>
              <a:t>login</a:t>
            </a:r>
            <a:r>
              <a:rPr lang="de-CH" dirty="0"/>
              <a:t>}:(OI)(CI)F" | Out-Null </a:t>
            </a:r>
          </a:p>
          <a:p>
            <a:r>
              <a:rPr lang="de-CH" dirty="0"/>
              <a:t>F = </a:t>
            </a:r>
            <a:r>
              <a:rPr lang="de-CH" dirty="0" err="1"/>
              <a:t>Full</a:t>
            </a:r>
            <a:r>
              <a:rPr lang="de-CH" dirty="0"/>
              <a:t> Control</a:t>
            </a:r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448739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de-CH" dirty="0"/>
              <a:t>6.</a:t>
            </a:r>
          </a:p>
          <a:p>
            <a:r>
              <a:rPr lang="de-DE" b="1" dirty="0"/>
              <a:t>Import-</a:t>
            </a:r>
            <a:r>
              <a:rPr lang="de-DE" b="1" dirty="0" err="1"/>
              <a:t>Csv</a:t>
            </a:r>
            <a:r>
              <a:rPr lang="de-DE" b="1" dirty="0"/>
              <a:t> $</a:t>
            </a:r>
            <a:r>
              <a:rPr lang="de-DE" b="1" dirty="0" err="1"/>
              <a:t>csvPfad</a:t>
            </a:r>
            <a:r>
              <a:rPr lang="de-DE" b="1" dirty="0"/>
              <a:t> | </a:t>
            </a:r>
            <a:r>
              <a:rPr lang="de-DE" b="1" dirty="0" err="1"/>
              <a:t>ForEach-Object</a:t>
            </a:r>
            <a:r>
              <a:rPr lang="de-DE" b="1" dirty="0"/>
              <a:t> { ... }</a:t>
            </a:r>
          </a:p>
          <a:p>
            <a:r>
              <a:rPr lang="de-DE" dirty="0"/>
              <a:t>Lädt alle Benutzer aus der CSV und geht sie einzeln durch.</a:t>
            </a:r>
          </a:p>
          <a:p>
            <a:endParaRPr lang="de-CH" dirty="0"/>
          </a:p>
          <a:p>
            <a:r>
              <a:rPr lang="de-DE" b="1" dirty="0"/>
              <a:t>$</a:t>
            </a:r>
            <a:r>
              <a:rPr lang="de-DE" b="1" dirty="0" err="1"/>
              <a:t>login</a:t>
            </a:r>
            <a:r>
              <a:rPr lang="de-DE" b="1" dirty="0"/>
              <a:t> = $_.Benutzername</a:t>
            </a:r>
          </a:p>
          <a:p>
            <a:r>
              <a:rPr lang="de-DE" dirty="0"/>
              <a:t>Holt den Benutzernamen aus der aktuellen CSV-Zeile.</a:t>
            </a:r>
          </a:p>
          <a:p>
            <a:endParaRPr lang="de-CH" dirty="0"/>
          </a:p>
          <a:p>
            <a:endParaRPr lang="de-CH" dirty="0"/>
          </a:p>
          <a:p>
            <a:r>
              <a:rPr lang="de-CH" b="1" dirty="0"/>
              <a:t>$</a:t>
            </a:r>
            <a:r>
              <a:rPr lang="de-CH" b="1" dirty="0" err="1"/>
              <a:t>homePath</a:t>
            </a:r>
            <a:r>
              <a:rPr lang="de-CH" b="1" dirty="0"/>
              <a:t> = "\\$env:COMPUTERNAME\$freigabeName\$login«</a:t>
            </a:r>
          </a:p>
          <a:p>
            <a:endParaRPr lang="de-CH" b="1" dirty="0"/>
          </a:p>
          <a:p>
            <a:r>
              <a:rPr lang="de-CH" dirty="0"/>
              <a:t>Erstellt den UNC-Pfad für das Home-Laufwerk:</a:t>
            </a:r>
          </a:p>
          <a:p>
            <a:pPr lvl="1"/>
            <a:r>
              <a:rPr lang="de-CH" dirty="0"/>
              <a:t>\\SERVER\Freigabe\Benutzername</a:t>
            </a:r>
          </a:p>
          <a:p>
            <a:pPr lvl="1"/>
            <a:r>
              <a:rPr lang="de-CH" dirty="0"/>
              <a:t>$</a:t>
            </a:r>
            <a:r>
              <a:rPr lang="de-CH" dirty="0" err="1"/>
              <a:t>env:COMPUTERNAME</a:t>
            </a:r>
            <a:r>
              <a:rPr lang="de-CH" dirty="0"/>
              <a:t>: Name des aktuellen Rechners/Servers</a:t>
            </a:r>
          </a:p>
          <a:p>
            <a:pPr lvl="1"/>
            <a:endParaRPr lang="de-CH" dirty="0"/>
          </a:p>
          <a:p>
            <a:pPr lvl="1"/>
            <a:r>
              <a:rPr lang="de-CH" dirty="0"/>
              <a:t>$</a:t>
            </a:r>
            <a:r>
              <a:rPr lang="de-CH" dirty="0" err="1"/>
              <a:t>freigabeName</a:t>
            </a:r>
            <a:r>
              <a:rPr lang="de-CH" dirty="0"/>
              <a:t>: z. B. "Home" (Name der Freigabe)</a:t>
            </a:r>
          </a:p>
          <a:p>
            <a:pPr lvl="1"/>
            <a:endParaRPr lang="de-CH" dirty="0"/>
          </a:p>
          <a:p>
            <a:pPr lvl="1"/>
            <a:r>
              <a:rPr lang="de-CH" dirty="0"/>
              <a:t>$</a:t>
            </a:r>
            <a:r>
              <a:rPr lang="de-CH" dirty="0" err="1"/>
              <a:t>login</a:t>
            </a:r>
            <a:r>
              <a:rPr lang="de-CH" dirty="0"/>
              <a:t>: z. B. </a:t>
            </a:r>
            <a:r>
              <a:rPr lang="de-CH" dirty="0" err="1"/>
              <a:t>luca.meier</a:t>
            </a:r>
            <a:endParaRPr lang="de-CH" dirty="0"/>
          </a:p>
          <a:p>
            <a:pPr lvl="1"/>
            <a:r>
              <a:rPr lang="de-CH" dirty="0"/>
              <a:t>Ergebnis: \\SRV01\Home\luca.meier</a:t>
            </a:r>
          </a:p>
          <a:p>
            <a:endParaRPr lang="de-CH" dirty="0"/>
          </a:p>
          <a:p>
            <a:endParaRPr lang="de-CH" dirty="0"/>
          </a:p>
          <a:p>
            <a:r>
              <a:rPr lang="de-CH" b="1" dirty="0"/>
              <a:t>Set-</a:t>
            </a:r>
            <a:r>
              <a:rPr lang="de-CH" b="1" dirty="0" err="1"/>
              <a:t>ADUser</a:t>
            </a:r>
            <a:r>
              <a:rPr lang="de-CH" b="1" dirty="0"/>
              <a:t> $</a:t>
            </a:r>
            <a:r>
              <a:rPr lang="de-CH" b="1" dirty="0" err="1"/>
              <a:t>login</a:t>
            </a:r>
            <a:r>
              <a:rPr lang="de-CH" b="1" dirty="0"/>
              <a:t> -</a:t>
            </a:r>
            <a:r>
              <a:rPr lang="de-CH" b="1" dirty="0" err="1"/>
              <a:t>HomeDirectory</a:t>
            </a:r>
            <a:r>
              <a:rPr lang="de-CH" b="1" dirty="0"/>
              <a:t> $</a:t>
            </a:r>
            <a:r>
              <a:rPr lang="de-CH" b="1" dirty="0" err="1"/>
              <a:t>homePath</a:t>
            </a:r>
            <a:r>
              <a:rPr lang="de-CH" b="1" dirty="0"/>
              <a:t> -</a:t>
            </a:r>
            <a:r>
              <a:rPr lang="de-CH" b="1" dirty="0" err="1"/>
              <a:t>HomeDrive</a:t>
            </a:r>
            <a:r>
              <a:rPr lang="de-CH" b="1" dirty="0"/>
              <a:t> "H:«</a:t>
            </a:r>
          </a:p>
          <a:p>
            <a:endParaRPr lang="de-CH" b="1" dirty="0"/>
          </a:p>
          <a:p>
            <a:r>
              <a:rPr lang="de-CH" dirty="0"/>
              <a:t>Weist dem AD-Benutzer in den Profil-Eigenschaften:</a:t>
            </a:r>
          </a:p>
          <a:p>
            <a:pPr lvl="1"/>
            <a:r>
              <a:rPr lang="de-CH" b="1" dirty="0"/>
              <a:t>Home-Verzeichnis</a:t>
            </a:r>
            <a:r>
              <a:rPr lang="de-CH" dirty="0"/>
              <a:t> zu ($</a:t>
            </a:r>
            <a:r>
              <a:rPr lang="de-CH" dirty="0" err="1"/>
              <a:t>homePath</a:t>
            </a:r>
            <a:r>
              <a:rPr lang="de-CH" dirty="0"/>
              <a:t>)</a:t>
            </a:r>
          </a:p>
          <a:p>
            <a:pPr lvl="1"/>
            <a:r>
              <a:rPr lang="de-CH" b="1" dirty="0"/>
              <a:t>Laufwerksbuchstabe</a:t>
            </a:r>
            <a:r>
              <a:rPr lang="de-CH" dirty="0"/>
              <a:t> zu (H:)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r>
              <a:rPr lang="de-CH" dirty="0"/>
              <a:t>7.</a:t>
            </a:r>
          </a:p>
          <a:p>
            <a:endParaRPr lang="de-CH" dirty="0"/>
          </a:p>
          <a:p>
            <a:r>
              <a:rPr lang="de-CH" b="1" dirty="0" err="1"/>
              <a:t>if</a:t>
            </a:r>
            <a:r>
              <a:rPr lang="de-CH" b="1" dirty="0"/>
              <a:t> (-not (</a:t>
            </a:r>
            <a:r>
              <a:rPr lang="de-CH" b="1" dirty="0" err="1"/>
              <a:t>Get-SmbShare</a:t>
            </a:r>
            <a:r>
              <a:rPr lang="de-CH" b="1" dirty="0"/>
              <a:t> -Name $</a:t>
            </a:r>
            <a:r>
              <a:rPr lang="de-CH" b="1" dirty="0" err="1"/>
              <a:t>freigabeName</a:t>
            </a:r>
            <a:r>
              <a:rPr lang="de-CH" b="1" dirty="0"/>
              <a:t> -</a:t>
            </a:r>
            <a:r>
              <a:rPr lang="de-CH" b="1" dirty="0" err="1"/>
              <a:t>ErrorAction</a:t>
            </a:r>
            <a:r>
              <a:rPr lang="de-CH" b="1" dirty="0"/>
              <a:t> </a:t>
            </a:r>
            <a:r>
              <a:rPr lang="de-CH" b="1" dirty="0" err="1"/>
              <a:t>SilentlyContinue</a:t>
            </a:r>
            <a:r>
              <a:rPr lang="de-CH" b="1" dirty="0"/>
              <a:t>)) { ... }</a:t>
            </a:r>
          </a:p>
          <a:p>
            <a:r>
              <a:rPr lang="de-CH" b="1" dirty="0"/>
              <a:t>Prüft, ob die Freigabe bereits existiert</a:t>
            </a:r>
            <a:endParaRPr lang="de-CH" dirty="0"/>
          </a:p>
          <a:p>
            <a:pPr lvl="1"/>
            <a:r>
              <a:rPr lang="de-CH" dirty="0" err="1"/>
              <a:t>Get-SmbShare</a:t>
            </a:r>
            <a:r>
              <a:rPr lang="de-CH" dirty="0"/>
              <a:t>: Holt bestehende SMB-Freigaben.</a:t>
            </a:r>
          </a:p>
          <a:p>
            <a:pPr lvl="1"/>
            <a:endParaRPr lang="de-CH" dirty="0"/>
          </a:p>
          <a:p>
            <a:pPr lvl="1"/>
            <a:r>
              <a:rPr lang="de-CH" dirty="0"/>
              <a:t>-Name $</a:t>
            </a:r>
            <a:r>
              <a:rPr lang="de-CH" dirty="0" err="1"/>
              <a:t>freigabeName</a:t>
            </a:r>
            <a:r>
              <a:rPr lang="de-CH" dirty="0"/>
              <a:t>: Sucht genau die Freigabe mit diesem Namen (z. B. "Home").</a:t>
            </a:r>
          </a:p>
          <a:p>
            <a:pPr lvl="1"/>
            <a:endParaRPr lang="de-CH" dirty="0"/>
          </a:p>
          <a:p>
            <a:pPr lvl="1"/>
            <a:r>
              <a:rPr lang="de-CH" dirty="0"/>
              <a:t>-</a:t>
            </a:r>
            <a:r>
              <a:rPr lang="de-CH" dirty="0" err="1"/>
              <a:t>ErrorAction</a:t>
            </a:r>
            <a:r>
              <a:rPr lang="de-CH" dirty="0"/>
              <a:t> </a:t>
            </a:r>
            <a:r>
              <a:rPr lang="de-CH" dirty="0" err="1"/>
              <a:t>SilentlyContinue</a:t>
            </a:r>
            <a:r>
              <a:rPr lang="de-CH" dirty="0"/>
              <a:t>: Unterdrückt Fehler, falls Freigabe nicht existiert.</a:t>
            </a:r>
          </a:p>
          <a:p>
            <a:pPr lvl="1"/>
            <a:endParaRPr lang="de-CH" dirty="0"/>
          </a:p>
          <a:p>
            <a:r>
              <a:rPr lang="de-CH" dirty="0"/>
              <a:t>-not (...): Wenn </a:t>
            </a:r>
            <a:r>
              <a:rPr lang="de-CH" b="1" dirty="0"/>
              <a:t>keine Freigabe</a:t>
            </a:r>
            <a:r>
              <a:rPr lang="de-CH" dirty="0"/>
              <a:t> mit diesem Namen existiert → dann erstelle sie.</a:t>
            </a:r>
          </a:p>
          <a:p>
            <a:endParaRPr lang="de-CH" dirty="0"/>
          </a:p>
          <a:p>
            <a:endParaRPr lang="de-CH" dirty="0"/>
          </a:p>
          <a:p>
            <a:r>
              <a:rPr lang="de-CH" b="1" dirty="0"/>
              <a:t>New-</a:t>
            </a:r>
            <a:r>
              <a:rPr lang="de-CH" b="1" dirty="0" err="1"/>
              <a:t>SmbShare</a:t>
            </a:r>
            <a:r>
              <a:rPr lang="de-CH" b="1" dirty="0"/>
              <a:t> -Name $</a:t>
            </a:r>
            <a:r>
              <a:rPr lang="de-CH" b="1" dirty="0" err="1"/>
              <a:t>freigabeName</a:t>
            </a:r>
            <a:r>
              <a:rPr lang="de-CH" b="1" dirty="0"/>
              <a:t> -Path $</a:t>
            </a:r>
            <a:r>
              <a:rPr lang="de-CH" b="1" dirty="0" err="1"/>
              <a:t>homeRoot</a:t>
            </a:r>
            <a:r>
              <a:rPr lang="de-CH" b="1" dirty="0"/>
              <a:t> -</a:t>
            </a:r>
            <a:r>
              <a:rPr lang="de-CH" b="1" dirty="0" err="1"/>
              <a:t>FullAccess</a:t>
            </a:r>
            <a:r>
              <a:rPr lang="de-CH" b="1" dirty="0"/>
              <a:t> "</a:t>
            </a:r>
            <a:r>
              <a:rPr lang="de-CH" b="1" dirty="0" err="1"/>
              <a:t>GRP_Home_Mitarbeiter</a:t>
            </a:r>
            <a:r>
              <a:rPr lang="de-CH" b="1" dirty="0"/>
              <a:t>«</a:t>
            </a:r>
          </a:p>
          <a:p>
            <a:endParaRPr lang="de-CH" b="1" dirty="0"/>
          </a:p>
          <a:p>
            <a:r>
              <a:rPr lang="de-CH" dirty="0"/>
              <a:t>Erstellt eine neue SMB-Freigabe:</a:t>
            </a:r>
          </a:p>
          <a:p>
            <a:pPr lvl="1"/>
            <a:r>
              <a:rPr lang="de-CH" dirty="0"/>
              <a:t>-Name $</a:t>
            </a:r>
            <a:r>
              <a:rPr lang="de-CH" dirty="0" err="1"/>
              <a:t>freigabeName</a:t>
            </a:r>
            <a:r>
              <a:rPr lang="de-CH" dirty="0"/>
              <a:t>: Freigabename im Netzwerk (z. B. \\SERVER\Home)</a:t>
            </a:r>
          </a:p>
          <a:p>
            <a:pPr lvl="1"/>
            <a:endParaRPr lang="de-CH" dirty="0"/>
          </a:p>
          <a:p>
            <a:pPr lvl="1"/>
            <a:r>
              <a:rPr lang="de-CH" dirty="0"/>
              <a:t>-Path $</a:t>
            </a:r>
            <a:r>
              <a:rPr lang="de-CH" dirty="0" err="1"/>
              <a:t>homeRoot</a:t>
            </a:r>
            <a:r>
              <a:rPr lang="de-CH" dirty="0"/>
              <a:t>: Zielverzeichnis (z. B. D:\Home)</a:t>
            </a:r>
          </a:p>
          <a:p>
            <a:pPr lvl="1"/>
            <a:endParaRPr lang="de-CH" dirty="0"/>
          </a:p>
          <a:p>
            <a:pPr lvl="1"/>
            <a:r>
              <a:rPr lang="de-CH" dirty="0"/>
              <a:t>-</a:t>
            </a:r>
            <a:r>
              <a:rPr lang="de-CH" dirty="0" err="1"/>
              <a:t>FullAccess</a:t>
            </a:r>
            <a:r>
              <a:rPr lang="de-CH" dirty="0"/>
              <a:t> "</a:t>
            </a:r>
            <a:r>
              <a:rPr lang="de-CH" dirty="0" err="1"/>
              <a:t>GRP_Home_Mitarbeiter</a:t>
            </a:r>
            <a:r>
              <a:rPr lang="de-CH" dirty="0"/>
              <a:t>": Gibt der Gruppe vollen Zugriff auf die Freigabe.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1749818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de-CH" dirty="0"/>
              <a:t>8.</a:t>
            </a:r>
          </a:p>
          <a:p>
            <a:endParaRPr lang="de-CH" dirty="0"/>
          </a:p>
          <a:p>
            <a:r>
              <a:rPr lang="de-DE" b="1" dirty="0"/>
              <a:t>$</a:t>
            </a:r>
            <a:r>
              <a:rPr lang="de-DE" b="1" dirty="0" err="1"/>
              <a:t>gpoName</a:t>
            </a:r>
            <a:r>
              <a:rPr lang="de-DE" b="1" dirty="0"/>
              <a:t> = "</a:t>
            </a:r>
            <a:r>
              <a:rPr lang="de-DE" b="1" dirty="0" err="1"/>
              <a:t>KMU_Laufwerkszuweisung</a:t>
            </a:r>
            <a:r>
              <a:rPr lang="de-DE" b="1" dirty="0"/>
              <a:t>"</a:t>
            </a:r>
          </a:p>
          <a:p>
            <a:r>
              <a:rPr lang="de-DE" dirty="0"/>
              <a:t>Speichert den Namen der neuen GPO in einer Variable.</a:t>
            </a:r>
          </a:p>
          <a:p>
            <a:r>
              <a:rPr lang="de-DE" dirty="0"/>
              <a:t>Beispiel: "</a:t>
            </a:r>
            <a:r>
              <a:rPr lang="de-DE" dirty="0" err="1"/>
              <a:t>KMU_Laufwerkszuweisung</a:t>
            </a:r>
            <a:r>
              <a:rPr lang="de-DE" dirty="0"/>
              <a:t>"</a:t>
            </a:r>
          </a:p>
          <a:p>
            <a:endParaRPr lang="de-CH" dirty="0"/>
          </a:p>
          <a:p>
            <a:r>
              <a:rPr lang="de-DE" b="1" dirty="0"/>
              <a:t>New-GPO -Name $</a:t>
            </a:r>
            <a:r>
              <a:rPr lang="de-DE" b="1" dirty="0" err="1"/>
              <a:t>gpoName</a:t>
            </a:r>
            <a:r>
              <a:rPr lang="de-DE" b="1" dirty="0"/>
              <a:t> -Comment "Automatische Laufwerkszuweisung H:„</a:t>
            </a:r>
          </a:p>
          <a:p>
            <a:endParaRPr lang="de-DE" b="1" dirty="0"/>
          </a:p>
          <a:p>
            <a:r>
              <a:rPr lang="de-DE" dirty="0"/>
              <a:t>Erstellt eine neue </a:t>
            </a:r>
            <a:r>
              <a:rPr lang="de-DE" b="1" dirty="0"/>
              <a:t>Gruppenrichtlinie (GPO)</a:t>
            </a:r>
            <a:r>
              <a:rPr lang="de-DE" dirty="0"/>
              <a:t>.</a:t>
            </a:r>
          </a:p>
          <a:p>
            <a:r>
              <a:rPr lang="de-DE" dirty="0"/>
              <a:t>-Name: Name der GPO.</a:t>
            </a:r>
          </a:p>
          <a:p>
            <a:endParaRPr lang="de-DE" dirty="0"/>
          </a:p>
          <a:p>
            <a:r>
              <a:rPr lang="de-DE" dirty="0"/>
              <a:t>-Comment: Beschreibung, wozu sie dient (hier: Netzlaufwerk H:).</a:t>
            </a:r>
          </a:p>
          <a:p>
            <a:endParaRPr lang="de-CH" dirty="0"/>
          </a:p>
          <a:p>
            <a:endParaRPr lang="de-CH" dirty="0"/>
          </a:p>
          <a:p>
            <a:r>
              <a:rPr lang="de-CH" b="1" dirty="0"/>
              <a:t>New-</a:t>
            </a:r>
            <a:r>
              <a:rPr lang="de-CH" b="1" dirty="0" err="1"/>
              <a:t>GPLink</a:t>
            </a:r>
            <a:r>
              <a:rPr lang="de-CH" b="1" dirty="0"/>
              <a:t> -Name $</a:t>
            </a:r>
            <a:r>
              <a:rPr lang="de-CH" b="1" dirty="0" err="1"/>
              <a:t>gpoName</a:t>
            </a:r>
            <a:r>
              <a:rPr lang="de-CH" b="1" dirty="0"/>
              <a:t> -Target $</a:t>
            </a:r>
            <a:r>
              <a:rPr lang="de-CH" b="1" dirty="0" err="1"/>
              <a:t>ouMitarbeiter</a:t>
            </a:r>
            <a:r>
              <a:rPr lang="de-CH" b="1" dirty="0"/>
              <a:t> -</a:t>
            </a:r>
            <a:r>
              <a:rPr lang="de-CH" b="1" dirty="0" err="1"/>
              <a:t>LinkEnabled</a:t>
            </a:r>
            <a:r>
              <a:rPr lang="de-CH" b="1" dirty="0"/>
              <a:t> Yes</a:t>
            </a:r>
          </a:p>
          <a:p>
            <a:endParaRPr lang="de-CH" b="1" dirty="0"/>
          </a:p>
          <a:p>
            <a:r>
              <a:rPr lang="de-CH" b="1" dirty="0"/>
              <a:t>Verknüpft die GPO mit der OU </a:t>
            </a:r>
            <a:r>
              <a:rPr lang="de-CH" dirty="0"/>
              <a:t>in der deine Benutzer liegen.</a:t>
            </a:r>
          </a:p>
          <a:p>
            <a:endParaRPr lang="de-CH" dirty="0"/>
          </a:p>
          <a:p>
            <a:r>
              <a:rPr lang="de-CH" dirty="0"/>
              <a:t>$</a:t>
            </a:r>
            <a:r>
              <a:rPr lang="de-CH" dirty="0" err="1"/>
              <a:t>ouMitarbeiter</a:t>
            </a:r>
            <a:r>
              <a:rPr lang="de-CH" dirty="0"/>
              <a:t>: Pfad zur OU, z. B.</a:t>
            </a:r>
          </a:p>
          <a:p>
            <a:endParaRPr lang="de-CH" dirty="0"/>
          </a:p>
          <a:p>
            <a:r>
              <a:rPr lang="de-CH" dirty="0"/>
              <a:t>"OU=</a:t>
            </a:r>
            <a:r>
              <a:rPr lang="de-CH" dirty="0" err="1"/>
              <a:t>Mitarbeiter,DC</a:t>
            </a:r>
            <a:r>
              <a:rPr lang="de-CH" dirty="0"/>
              <a:t>=</a:t>
            </a:r>
            <a:r>
              <a:rPr lang="de-CH" dirty="0" err="1"/>
              <a:t>kmu,DC</a:t>
            </a:r>
            <a:r>
              <a:rPr lang="de-CH" dirty="0"/>
              <a:t>=intern«</a:t>
            </a:r>
          </a:p>
          <a:p>
            <a:endParaRPr lang="de-CH" dirty="0"/>
          </a:p>
          <a:p>
            <a:r>
              <a:rPr lang="de-CH" dirty="0"/>
              <a:t>-</a:t>
            </a:r>
            <a:r>
              <a:rPr lang="de-CH" dirty="0" err="1"/>
              <a:t>LinkEnabled</a:t>
            </a:r>
            <a:r>
              <a:rPr lang="de-CH" dirty="0"/>
              <a:t> Yes: GPO ist aktiv und wird angewendet.</a:t>
            </a:r>
          </a:p>
          <a:p>
            <a:endParaRPr lang="de-CH" dirty="0"/>
          </a:p>
          <a:p>
            <a:endParaRPr lang="de-CH" dirty="0"/>
          </a:p>
          <a:p>
            <a:r>
              <a:rPr lang="de-CH" dirty="0"/>
              <a:t>9. $</a:t>
            </a:r>
            <a:r>
              <a:rPr lang="de-CH" dirty="0" err="1"/>
              <a:t>gpo</a:t>
            </a:r>
            <a:r>
              <a:rPr lang="de-CH" dirty="0"/>
              <a:t> = </a:t>
            </a:r>
            <a:r>
              <a:rPr lang="de-CH" dirty="0" err="1"/>
              <a:t>Get</a:t>
            </a:r>
            <a:r>
              <a:rPr lang="de-CH" dirty="0"/>
              <a:t>-GPO -Name $</a:t>
            </a:r>
            <a:r>
              <a:rPr lang="de-CH" dirty="0" err="1"/>
              <a:t>gpoName</a:t>
            </a:r>
            <a:endParaRPr lang="de-CH" dirty="0"/>
          </a:p>
          <a:p>
            <a:r>
              <a:rPr lang="de-CH" dirty="0"/>
              <a:t>$</a:t>
            </a:r>
            <a:r>
              <a:rPr lang="de-CH" dirty="0" err="1"/>
              <a:t>gpoId</a:t>
            </a:r>
            <a:r>
              <a:rPr lang="de-CH" dirty="0"/>
              <a:t> = $</a:t>
            </a:r>
            <a:r>
              <a:rPr lang="de-CH" dirty="0" err="1"/>
              <a:t>gpo.Id</a:t>
            </a:r>
            <a:endParaRPr lang="de-CH" dirty="0"/>
          </a:p>
          <a:p>
            <a:r>
              <a:rPr lang="de-CH" dirty="0"/>
              <a:t>$</a:t>
            </a:r>
            <a:r>
              <a:rPr lang="de-CH" dirty="0" err="1"/>
              <a:t>domain</a:t>
            </a:r>
            <a:r>
              <a:rPr lang="de-CH" dirty="0"/>
              <a:t> = (</a:t>
            </a:r>
            <a:r>
              <a:rPr lang="de-CH" dirty="0" err="1"/>
              <a:t>Get-ADDomain</a:t>
            </a:r>
            <a:r>
              <a:rPr lang="de-CH" dirty="0"/>
              <a:t>).</a:t>
            </a:r>
            <a:r>
              <a:rPr lang="de-CH" dirty="0" err="1"/>
              <a:t>DNSRoot</a:t>
            </a:r>
            <a:endParaRPr lang="de-CH" dirty="0"/>
          </a:p>
          <a:p>
            <a:endParaRPr lang="de-CH" dirty="0"/>
          </a:p>
          <a:p>
            <a:r>
              <a:rPr lang="de-CH" dirty="0"/>
              <a:t>Holt:</a:t>
            </a:r>
          </a:p>
          <a:p>
            <a:endParaRPr lang="de-CH" dirty="0"/>
          </a:p>
          <a:p>
            <a:r>
              <a:rPr lang="de-CH" dirty="0"/>
              <a:t>Die GPO-Infos per Name.</a:t>
            </a:r>
          </a:p>
          <a:p>
            <a:endParaRPr lang="de-CH" dirty="0"/>
          </a:p>
          <a:p>
            <a:r>
              <a:rPr lang="de-CH" dirty="0"/>
              <a:t>Die GPO-ID (GUID).</a:t>
            </a:r>
          </a:p>
          <a:p>
            <a:endParaRPr lang="de-CH" dirty="0"/>
          </a:p>
          <a:p>
            <a:endParaRPr lang="de-CH" dirty="0"/>
          </a:p>
          <a:p>
            <a:r>
              <a:rPr lang="de-CH" dirty="0"/>
              <a:t>$</a:t>
            </a:r>
            <a:r>
              <a:rPr lang="de-CH" dirty="0" err="1"/>
              <a:t>gpoPath</a:t>
            </a:r>
            <a:r>
              <a:rPr lang="de-CH" dirty="0"/>
              <a:t> = "\\$domain\SYSVOL\$domain\Policies\{$gpoId}\User\Preferences\Drives«</a:t>
            </a:r>
          </a:p>
          <a:p>
            <a:endParaRPr lang="de-CH" dirty="0"/>
          </a:p>
          <a:p>
            <a:r>
              <a:rPr lang="de-CH" dirty="0"/>
              <a:t>New-Item -Path $</a:t>
            </a:r>
            <a:r>
              <a:rPr lang="de-CH" dirty="0" err="1"/>
              <a:t>gpoPath</a:t>
            </a:r>
            <a:r>
              <a:rPr lang="de-CH" dirty="0"/>
              <a:t> -</a:t>
            </a:r>
            <a:r>
              <a:rPr lang="de-CH" dirty="0" err="1"/>
              <a:t>ItemType</a:t>
            </a:r>
            <a:r>
              <a:rPr lang="de-CH" dirty="0"/>
              <a:t> Directory -Force | Out-Null</a:t>
            </a:r>
          </a:p>
          <a:p>
            <a:endParaRPr lang="de-CH" dirty="0"/>
          </a:p>
          <a:p>
            <a:r>
              <a:rPr lang="de-CH" dirty="0"/>
              <a:t>Zielpfad in der SYSVOL-Struktur der GPO (wo Gruppenrichtlinien-Einstellungen als XML abgelegt werden).</a:t>
            </a:r>
          </a:p>
          <a:p>
            <a:endParaRPr lang="de-CH" dirty="0"/>
          </a:p>
          <a:p>
            <a:r>
              <a:rPr lang="de-CH" dirty="0"/>
              <a:t>Erstellt den Ordner, falls er fehlt.</a:t>
            </a:r>
          </a:p>
          <a:p>
            <a:endParaRPr lang="de-CH" dirty="0"/>
          </a:p>
          <a:p>
            <a:endParaRPr lang="de-CH" dirty="0"/>
          </a:p>
          <a:p>
            <a:r>
              <a:rPr lang="de-CH" dirty="0"/>
              <a:t>&lt;Drive </a:t>
            </a:r>
            <a:r>
              <a:rPr lang="de-CH" dirty="0" err="1"/>
              <a:t>clsid</a:t>
            </a:r>
            <a:r>
              <a:rPr lang="de-CH" dirty="0"/>
              <a:t>="{...}" </a:t>
            </a:r>
            <a:r>
              <a:rPr lang="de-CH" dirty="0" err="1"/>
              <a:t>name</a:t>
            </a:r>
            <a:r>
              <a:rPr lang="de-CH" dirty="0"/>
              <a:t>="H Drive" </a:t>
            </a:r>
            <a:r>
              <a:rPr lang="de-CH" dirty="0" err="1"/>
              <a:t>status</a:t>
            </a:r>
            <a:r>
              <a:rPr lang="de-CH" dirty="0"/>
              <a:t>="OK"&gt;</a:t>
            </a:r>
          </a:p>
          <a:p>
            <a:r>
              <a:rPr lang="de-CH" dirty="0"/>
              <a:t>  &lt;Properties </a:t>
            </a:r>
          </a:p>
          <a:p>
            <a:endParaRPr lang="de-CH" dirty="0"/>
          </a:p>
          <a:p>
            <a:r>
              <a:rPr lang="de-CH" dirty="0"/>
              <a:t>    </a:t>
            </a:r>
            <a:r>
              <a:rPr lang="de-CH" dirty="0" err="1"/>
              <a:t>action</a:t>
            </a:r>
            <a:r>
              <a:rPr lang="de-CH" dirty="0"/>
              <a:t>="U«</a:t>
            </a:r>
          </a:p>
          <a:p>
            <a:r>
              <a:rPr lang="de-CH" dirty="0"/>
              <a:t>    </a:t>
            </a:r>
            <a:r>
              <a:rPr lang="de-CH" dirty="0" err="1"/>
              <a:t>thisDrive</a:t>
            </a:r>
            <a:r>
              <a:rPr lang="de-CH" dirty="0"/>
              <a:t>="H:«</a:t>
            </a:r>
          </a:p>
          <a:p>
            <a:r>
              <a:rPr lang="de-CH" dirty="0"/>
              <a:t>    </a:t>
            </a:r>
            <a:r>
              <a:rPr lang="de-CH" dirty="0" err="1"/>
              <a:t>useLetter</a:t>
            </a:r>
            <a:r>
              <a:rPr lang="de-CH" dirty="0"/>
              <a:t>="1«</a:t>
            </a:r>
          </a:p>
          <a:p>
            <a:r>
              <a:rPr lang="de-CH" dirty="0"/>
              <a:t>    </a:t>
            </a:r>
            <a:r>
              <a:rPr lang="de-CH" dirty="0" err="1"/>
              <a:t>userName</a:t>
            </a:r>
            <a:r>
              <a:rPr lang="de-CH" dirty="0"/>
              <a:t>="%USERNAME%"</a:t>
            </a:r>
          </a:p>
          <a:p>
            <a:r>
              <a:rPr lang="de-CH" dirty="0"/>
              <a:t>    </a:t>
            </a:r>
            <a:r>
              <a:rPr lang="de-CH" dirty="0" err="1"/>
              <a:t>path</a:t>
            </a:r>
            <a:r>
              <a:rPr lang="de-CH" dirty="0"/>
              <a:t>="\\SERVER\Freigabe\%USERNAME%"</a:t>
            </a:r>
          </a:p>
          <a:p>
            <a:r>
              <a:rPr lang="de-CH" dirty="0"/>
              <a:t>    persistent="0"</a:t>
            </a:r>
          </a:p>
          <a:p>
            <a:r>
              <a:rPr lang="de-CH" dirty="0"/>
              <a:t>    </a:t>
            </a:r>
            <a:r>
              <a:rPr lang="de-CH" dirty="0" err="1"/>
              <a:t>mapAs</a:t>
            </a:r>
            <a:r>
              <a:rPr lang="de-CH" dirty="0"/>
              <a:t>="0" /&gt;</a:t>
            </a:r>
          </a:p>
          <a:p>
            <a:r>
              <a:rPr lang="de-CH" dirty="0"/>
              <a:t>&lt;/Drive&gt;</a:t>
            </a:r>
          </a:p>
          <a:p>
            <a:endParaRPr lang="de-CH" dirty="0"/>
          </a:p>
          <a:p>
            <a:r>
              <a:rPr lang="de-CH" dirty="0" err="1"/>
              <a:t>action</a:t>
            </a:r>
            <a:r>
              <a:rPr lang="de-CH" dirty="0"/>
              <a:t>="U" = "Update" (legt an, ändert oder lässt unangetastet)</a:t>
            </a:r>
          </a:p>
          <a:p>
            <a:endParaRPr lang="de-CH" dirty="0"/>
          </a:p>
          <a:p>
            <a:r>
              <a:rPr lang="de-CH" dirty="0" err="1"/>
              <a:t>thisDrive</a:t>
            </a:r>
            <a:r>
              <a:rPr lang="de-CH" dirty="0"/>
              <a:t>="H:" = zuzuweisender Laufwerksbuchstabe</a:t>
            </a:r>
          </a:p>
          <a:p>
            <a:endParaRPr lang="de-CH" dirty="0"/>
          </a:p>
          <a:p>
            <a:r>
              <a:rPr lang="de-CH" dirty="0" err="1"/>
              <a:t>path</a:t>
            </a:r>
            <a:r>
              <a:rPr lang="de-CH" dirty="0"/>
              <a:t> = UNC-Pfad zur Freigabe mit %USERNAME%-Variable</a:t>
            </a:r>
          </a:p>
          <a:p>
            <a:endParaRPr lang="de-CH" dirty="0"/>
          </a:p>
          <a:p>
            <a:r>
              <a:rPr lang="de-CH" dirty="0"/>
              <a:t>persistent="0" = kein permanentes Mapping (nur solange angemeldet)</a:t>
            </a:r>
          </a:p>
          <a:p>
            <a:endParaRPr lang="de-CH" dirty="0"/>
          </a:p>
          <a:p>
            <a:endParaRPr lang="de-CH" dirty="0"/>
          </a:p>
          <a:p>
            <a:r>
              <a:rPr lang="de-CH" dirty="0"/>
              <a:t>Set-Content -Path (</a:t>
            </a:r>
            <a:r>
              <a:rPr lang="de-CH" dirty="0" err="1"/>
              <a:t>Join</a:t>
            </a:r>
            <a:r>
              <a:rPr lang="de-CH" dirty="0"/>
              <a:t>-Path $</a:t>
            </a:r>
            <a:r>
              <a:rPr lang="de-CH" dirty="0" err="1"/>
              <a:t>gpoPath</a:t>
            </a:r>
            <a:r>
              <a:rPr lang="de-CH" dirty="0"/>
              <a:t> "Drives.xml")</a:t>
            </a:r>
          </a:p>
          <a:p>
            <a:endParaRPr lang="de-CH" dirty="0"/>
          </a:p>
          <a:p>
            <a:r>
              <a:rPr lang="de-CH" dirty="0"/>
              <a:t> -Value $</a:t>
            </a:r>
            <a:r>
              <a:rPr lang="de-CH" dirty="0" err="1"/>
              <a:t>xml</a:t>
            </a:r>
            <a:r>
              <a:rPr lang="de-CH" dirty="0"/>
              <a:t> -Encoding UTF8</a:t>
            </a:r>
          </a:p>
          <a:p>
            <a:r>
              <a:rPr lang="de-CH" dirty="0"/>
              <a:t>Speichert die XML als Drives.xml direkt im GPO-Ordner.</a:t>
            </a:r>
          </a:p>
        </p:txBody>
      </p:sp>
    </p:spTree>
    <p:extLst>
      <p:ext uri="{BB962C8B-B14F-4D97-AF65-F5344CB8AC3E}">
        <p14:creationId xmlns:p14="http://schemas.microsoft.com/office/powerpoint/2010/main" val="4110237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de-CH" dirty="0"/>
              <a:t>10.</a:t>
            </a:r>
          </a:p>
          <a:p>
            <a:endParaRPr lang="de-CH" dirty="0"/>
          </a:p>
          <a:p>
            <a:r>
              <a:rPr lang="de-DE" b="1" dirty="0"/>
              <a:t>Write-Host "✅ KMU-Setup abgeschlossen! ..." -</a:t>
            </a:r>
            <a:r>
              <a:rPr lang="de-DE" b="1" dirty="0" err="1"/>
              <a:t>ForegroundColor</a:t>
            </a:r>
            <a:r>
              <a:rPr lang="de-DE" b="1" dirty="0"/>
              <a:t> Green</a:t>
            </a:r>
          </a:p>
          <a:p>
            <a:r>
              <a:rPr lang="de-DE" dirty="0"/>
              <a:t>Gibt eine </a:t>
            </a:r>
            <a:r>
              <a:rPr lang="de-DE" b="1" dirty="0"/>
              <a:t>grüne Erfolgsmeldung</a:t>
            </a:r>
            <a:r>
              <a:rPr lang="de-DE" dirty="0"/>
              <a:t> in der PowerShell-Konsole aus.</a:t>
            </a:r>
          </a:p>
          <a:p>
            <a:r>
              <a:rPr lang="de-DE" dirty="0"/>
              <a:t>Die Message fasst zusammen:</a:t>
            </a:r>
          </a:p>
          <a:p>
            <a:pPr lvl="1"/>
            <a:r>
              <a:rPr lang="de-DE" dirty="0"/>
              <a:t>Benutzer wurden angelegt</a:t>
            </a:r>
          </a:p>
          <a:p>
            <a:pPr lvl="1"/>
            <a:r>
              <a:rPr lang="de-DE" dirty="0"/>
              <a:t>Gruppen erstellt</a:t>
            </a:r>
          </a:p>
          <a:p>
            <a:pPr lvl="1"/>
            <a:r>
              <a:rPr lang="de-DE" dirty="0"/>
              <a:t>Home-Verzeichnisse eingerichtet</a:t>
            </a:r>
          </a:p>
          <a:p>
            <a:pPr lvl="1"/>
            <a:r>
              <a:rPr lang="de-DE" dirty="0"/>
              <a:t>GPO verknüpft</a:t>
            </a:r>
          </a:p>
          <a:p>
            <a:pPr lvl="1"/>
            <a:r>
              <a:rPr lang="de-DE" dirty="0"/>
              <a:t>Rechte korrekt gesetzt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540680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1.</a:t>
            </a:r>
          </a:p>
          <a:p>
            <a:endParaRPr lang="de-DE" dirty="0"/>
          </a:p>
          <a:p>
            <a:r>
              <a:rPr lang="de-DE" dirty="0"/>
              <a:t>New-Item: Befehl zum Erstellen von Dateien/Ordnern.</a:t>
            </a:r>
          </a:p>
          <a:p>
            <a:endParaRPr lang="de-DE" dirty="0"/>
          </a:p>
          <a:p>
            <a:r>
              <a:rPr lang="de-DE" dirty="0"/>
              <a:t>-Path "C:\Skripte": </a:t>
            </a:r>
          </a:p>
          <a:p>
            <a:r>
              <a:rPr lang="de-DE" dirty="0"/>
              <a:t>Zielpfad für den neuen Ordner.</a:t>
            </a:r>
          </a:p>
          <a:p>
            <a:endParaRPr lang="de-DE" dirty="0"/>
          </a:p>
          <a:p>
            <a:r>
              <a:rPr lang="de-DE" dirty="0"/>
              <a:t>-</a:t>
            </a:r>
            <a:r>
              <a:rPr lang="de-DE" dirty="0" err="1"/>
              <a:t>ItemType</a:t>
            </a:r>
            <a:r>
              <a:rPr lang="de-DE" dirty="0"/>
              <a:t> Directory: </a:t>
            </a:r>
          </a:p>
          <a:p>
            <a:r>
              <a:rPr lang="de-DE" dirty="0"/>
              <a:t>Gibt an, dass ein </a:t>
            </a:r>
            <a:r>
              <a:rPr lang="de-DE" b="1" dirty="0"/>
              <a:t>Ordner</a:t>
            </a:r>
            <a:r>
              <a:rPr lang="de-DE" dirty="0"/>
              <a:t> erstellt wird.</a:t>
            </a:r>
          </a:p>
          <a:p>
            <a:endParaRPr lang="de-DE" dirty="0"/>
          </a:p>
          <a:p>
            <a:r>
              <a:rPr lang="de-DE" dirty="0"/>
              <a:t>-Force: </a:t>
            </a:r>
          </a:p>
          <a:p>
            <a:r>
              <a:rPr lang="de-DE" dirty="0"/>
              <a:t>Erzwingt die Erstellung (auch wenn übergeordnete Ordner fehlen).</a:t>
            </a:r>
          </a:p>
          <a:p>
            <a:endParaRPr lang="de-DE" dirty="0"/>
          </a:p>
          <a:p>
            <a:r>
              <a:rPr lang="de-DE" dirty="0"/>
              <a:t>| Out-Null: </a:t>
            </a:r>
          </a:p>
          <a:p>
            <a:r>
              <a:rPr lang="de-DE" dirty="0"/>
              <a:t>Unterdrückt die Ausgabe im Terminal (macht die Konsole sauberer).</a:t>
            </a:r>
          </a:p>
          <a:p>
            <a:endParaRPr lang="de-DE" dirty="0"/>
          </a:p>
          <a:p>
            <a:r>
              <a:rPr lang="de-DE" dirty="0"/>
              <a:t>@" ... "@:</a:t>
            </a:r>
          </a:p>
          <a:p>
            <a:r>
              <a:rPr lang="de-DE" dirty="0"/>
              <a:t>Hierzwischen steht ein sogenanntes </a:t>
            </a:r>
            <a:r>
              <a:rPr lang="de-DE" b="1" dirty="0"/>
              <a:t>Here-String</a:t>
            </a:r>
            <a:r>
              <a:rPr lang="de-DE" dirty="0"/>
              <a:t> – ein mehrzeiliger String.</a:t>
            </a:r>
          </a:p>
          <a:p>
            <a:endParaRPr lang="de-DE" dirty="0"/>
          </a:p>
          <a:p>
            <a:r>
              <a:rPr lang="de-DE" dirty="0"/>
              <a:t>Inhalt:</a:t>
            </a:r>
          </a:p>
          <a:p>
            <a:r>
              <a:rPr lang="de-DE" dirty="0" err="1"/>
              <a:t>Vorname,Nachname,Benutzername,Passwort</a:t>
            </a:r>
            <a:r>
              <a:rPr lang="de-DE" dirty="0"/>
              <a:t>: CSV-Header.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| Set-Content: 	</a:t>
            </a:r>
          </a:p>
          <a:p>
            <a:r>
              <a:rPr lang="de-DE" dirty="0"/>
              <a:t>Schreibt den Text in eine Datei.</a:t>
            </a:r>
          </a:p>
          <a:p>
            <a:endParaRPr lang="de-DE" dirty="0"/>
          </a:p>
          <a:p>
            <a:r>
              <a:rPr lang="de-DE" dirty="0"/>
              <a:t>-Path $</a:t>
            </a:r>
            <a:r>
              <a:rPr lang="de-DE" dirty="0" err="1"/>
              <a:t>csvPfad</a:t>
            </a:r>
            <a:r>
              <a:rPr lang="de-DE" dirty="0"/>
              <a:t>: </a:t>
            </a:r>
          </a:p>
          <a:p>
            <a:r>
              <a:rPr lang="de-DE" dirty="0"/>
              <a:t>Speicherort der Datei (z. B. "C:\Skripte\users.csv" – hängt vom Wert der Variablen $</a:t>
            </a:r>
            <a:r>
              <a:rPr lang="de-DE" dirty="0" err="1"/>
              <a:t>csvPfad</a:t>
            </a:r>
            <a:r>
              <a:rPr lang="de-DE" dirty="0"/>
              <a:t> ab).</a:t>
            </a:r>
          </a:p>
          <a:p>
            <a:endParaRPr lang="de-DE" dirty="0"/>
          </a:p>
          <a:p>
            <a:r>
              <a:rPr lang="de-DE" dirty="0"/>
              <a:t>-Encoding UTF8: </a:t>
            </a:r>
          </a:p>
          <a:p>
            <a:r>
              <a:rPr lang="de-DE" dirty="0"/>
              <a:t>Speichert die Datei mit UTF8-Zeichensatz (wichtig für Umlaute &amp; Sonderzeichen).</a:t>
            </a:r>
          </a:p>
          <a:p>
            <a:endParaRPr lang="de-DE" dirty="0"/>
          </a:p>
          <a:p>
            <a:endParaRPr lang="de-CH" dirty="0"/>
          </a:p>
          <a:p>
            <a:r>
              <a:rPr lang="de-CH" dirty="0"/>
              <a:t>2.</a:t>
            </a:r>
          </a:p>
          <a:p>
            <a:endParaRPr lang="de-CH" dirty="0"/>
          </a:p>
          <a:p>
            <a:r>
              <a:rPr lang="de-CH" dirty="0"/>
              <a:t>New-</a:t>
            </a:r>
            <a:r>
              <a:rPr lang="de-CH" dirty="0" err="1"/>
              <a:t>ADOrganizationalUnit</a:t>
            </a:r>
            <a:r>
              <a:rPr lang="de-CH" dirty="0"/>
              <a:t>: </a:t>
            </a:r>
          </a:p>
          <a:p>
            <a:r>
              <a:rPr lang="de-CH" dirty="0" err="1"/>
              <a:t>Cmdlet</a:t>
            </a:r>
            <a:r>
              <a:rPr lang="de-CH" dirty="0"/>
              <a:t> zum Erstellen einer OU.</a:t>
            </a:r>
          </a:p>
          <a:p>
            <a:endParaRPr lang="de-CH" dirty="0"/>
          </a:p>
          <a:p>
            <a:r>
              <a:rPr lang="de-CH" dirty="0"/>
              <a:t>-Name "Mitarbeiter":</a:t>
            </a:r>
          </a:p>
          <a:p>
            <a:r>
              <a:rPr lang="de-CH" dirty="0"/>
              <a:t>Name der OU.</a:t>
            </a:r>
          </a:p>
          <a:p>
            <a:endParaRPr lang="de-CH" dirty="0"/>
          </a:p>
          <a:p>
            <a:r>
              <a:rPr lang="de-CH" dirty="0"/>
              <a:t>-Path "DC=</a:t>
            </a:r>
            <a:r>
              <a:rPr lang="de-CH" dirty="0" err="1"/>
              <a:t>kmu,DC</a:t>
            </a:r>
            <a:r>
              <a:rPr lang="de-CH" dirty="0"/>
              <a:t>=intern": </a:t>
            </a:r>
          </a:p>
          <a:p>
            <a:r>
              <a:rPr lang="de-CH" dirty="0"/>
              <a:t>Speicherort in der AD-Struktur:</a:t>
            </a:r>
          </a:p>
          <a:p>
            <a:endParaRPr lang="de-CH" dirty="0"/>
          </a:p>
          <a:p>
            <a:r>
              <a:rPr lang="de-CH" dirty="0"/>
              <a:t>DC=</a:t>
            </a:r>
            <a:r>
              <a:rPr lang="de-CH" dirty="0" err="1"/>
              <a:t>kmu</a:t>
            </a:r>
            <a:r>
              <a:rPr lang="de-CH" dirty="0"/>
              <a:t>: </a:t>
            </a:r>
          </a:p>
          <a:p>
            <a:r>
              <a:rPr lang="de-CH" dirty="0"/>
              <a:t>Domain </a:t>
            </a:r>
            <a:r>
              <a:rPr lang="de-CH" dirty="0" err="1"/>
              <a:t>Component</a:t>
            </a:r>
            <a:r>
              <a:rPr lang="de-CH" dirty="0"/>
              <a:t> (z. B. Domain </a:t>
            </a:r>
            <a:r>
              <a:rPr lang="de-CH" dirty="0" err="1"/>
              <a:t>kmu</a:t>
            </a:r>
            <a:r>
              <a:rPr lang="de-CH" dirty="0"/>
              <a:t>)</a:t>
            </a:r>
          </a:p>
          <a:p>
            <a:endParaRPr lang="de-CH" dirty="0"/>
          </a:p>
          <a:p>
            <a:r>
              <a:rPr lang="de-CH" dirty="0"/>
              <a:t>DC=intern: </a:t>
            </a:r>
          </a:p>
          <a:p>
            <a:r>
              <a:rPr lang="de-CH" dirty="0"/>
              <a:t>Unterstruktur (z. B. </a:t>
            </a:r>
            <a:r>
              <a:rPr lang="de-CH" dirty="0" err="1"/>
              <a:t>kmu.intern</a:t>
            </a:r>
            <a:r>
              <a:rPr lang="de-CH" dirty="0"/>
              <a:t>)</a:t>
            </a:r>
          </a:p>
          <a:p>
            <a:endParaRPr lang="de-CH" dirty="0"/>
          </a:p>
          <a:p>
            <a:r>
              <a:rPr lang="de-CH" dirty="0"/>
              <a:t>-</a:t>
            </a:r>
            <a:r>
              <a:rPr lang="de-CH" dirty="0" err="1"/>
              <a:t>ErrorAction</a:t>
            </a:r>
            <a:r>
              <a:rPr lang="de-CH" dirty="0"/>
              <a:t> </a:t>
            </a:r>
            <a:r>
              <a:rPr lang="de-CH" dirty="0" err="1"/>
              <a:t>SilentlyContinue</a:t>
            </a:r>
            <a:r>
              <a:rPr lang="de-CH" dirty="0"/>
              <a:t>:</a:t>
            </a:r>
          </a:p>
          <a:p>
            <a:r>
              <a:rPr lang="de-CH" dirty="0"/>
              <a:t>Unterdrückt Fehlermeldungen (z. B. wenn die OU schon existiert).</a:t>
            </a:r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5496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de-CH" dirty="0"/>
              <a:t>3.</a:t>
            </a:r>
          </a:p>
          <a:p>
            <a:endParaRPr lang="de-CH" dirty="0"/>
          </a:p>
          <a:p>
            <a:r>
              <a:rPr lang="de-CH" dirty="0"/>
              <a:t>New-</a:t>
            </a:r>
            <a:r>
              <a:rPr lang="de-CH" dirty="0" err="1"/>
              <a:t>ADGroup</a:t>
            </a:r>
            <a:r>
              <a:rPr lang="de-CH" dirty="0"/>
              <a:t>: 	</a:t>
            </a:r>
          </a:p>
          <a:p>
            <a:r>
              <a:rPr lang="de-CH" dirty="0" err="1"/>
              <a:t>Cmdlet</a:t>
            </a:r>
            <a:r>
              <a:rPr lang="de-CH" dirty="0"/>
              <a:t> zum Erstellen einer AD-Gruppe.</a:t>
            </a:r>
          </a:p>
          <a:p>
            <a:endParaRPr lang="de-CH" dirty="0"/>
          </a:p>
          <a:p>
            <a:r>
              <a:rPr lang="de-CH" dirty="0"/>
              <a:t>-Name "</a:t>
            </a:r>
            <a:r>
              <a:rPr lang="de-CH" dirty="0" err="1"/>
              <a:t>GRP_Home_Mitarbeiter</a:t>
            </a:r>
            <a:r>
              <a:rPr lang="de-CH" dirty="0"/>
              <a:t>":</a:t>
            </a:r>
          </a:p>
          <a:p>
            <a:r>
              <a:rPr lang="de-CH" dirty="0"/>
              <a:t>Name der Gruppe.</a:t>
            </a:r>
          </a:p>
          <a:p>
            <a:endParaRPr lang="de-CH" dirty="0"/>
          </a:p>
          <a:p>
            <a:r>
              <a:rPr lang="de-CH" dirty="0"/>
              <a:t>-</a:t>
            </a:r>
            <a:r>
              <a:rPr lang="de-CH" dirty="0" err="1"/>
              <a:t>GroupScope</a:t>
            </a:r>
            <a:r>
              <a:rPr lang="de-CH" dirty="0"/>
              <a:t> Global: </a:t>
            </a:r>
          </a:p>
          <a:p>
            <a:r>
              <a:rPr lang="de-CH" dirty="0"/>
              <a:t>Gültigkeitsbereich der Gruppe ist </a:t>
            </a:r>
            <a:r>
              <a:rPr lang="de-CH" b="1" dirty="0"/>
              <a:t>global</a:t>
            </a:r>
            <a:r>
              <a:rPr lang="de-CH" dirty="0"/>
              <a:t> (empfohlen für Benutzergruppen).</a:t>
            </a:r>
          </a:p>
          <a:p>
            <a:endParaRPr lang="de-CH" dirty="0"/>
          </a:p>
          <a:p>
            <a:r>
              <a:rPr lang="de-CH" dirty="0"/>
              <a:t>-</a:t>
            </a:r>
            <a:r>
              <a:rPr lang="de-CH" dirty="0" err="1"/>
              <a:t>GroupCategory</a:t>
            </a:r>
            <a:r>
              <a:rPr lang="de-CH" dirty="0"/>
              <a:t> Security: </a:t>
            </a:r>
          </a:p>
          <a:p>
            <a:r>
              <a:rPr lang="de-CH" dirty="0"/>
              <a:t>Die Gruppe ist eine </a:t>
            </a:r>
            <a:r>
              <a:rPr lang="de-CH" b="1" dirty="0"/>
              <a:t>Sicherheitsgruppe</a:t>
            </a:r>
            <a:r>
              <a:rPr lang="de-CH" dirty="0"/>
              <a:t>, keine Verteilergruppe.</a:t>
            </a:r>
          </a:p>
          <a:p>
            <a:endParaRPr lang="de-CH" dirty="0"/>
          </a:p>
          <a:p>
            <a:r>
              <a:rPr lang="de-CH" dirty="0"/>
              <a:t>-Path $</a:t>
            </a:r>
            <a:r>
              <a:rPr lang="de-CH" dirty="0" err="1"/>
              <a:t>ouMitarbeiter</a:t>
            </a:r>
            <a:r>
              <a:rPr lang="de-CH" dirty="0"/>
              <a:t>: </a:t>
            </a:r>
          </a:p>
          <a:p>
            <a:r>
              <a:rPr lang="de-CH" dirty="0"/>
              <a:t>Speicherort der Gruppe in AD – hier eine Variable (z. B. "OU=</a:t>
            </a:r>
            <a:r>
              <a:rPr lang="de-CH" dirty="0" err="1"/>
              <a:t>Mitarbeiter,DC</a:t>
            </a:r>
            <a:r>
              <a:rPr lang="de-CH" dirty="0"/>
              <a:t>=</a:t>
            </a:r>
            <a:r>
              <a:rPr lang="de-CH" dirty="0" err="1"/>
              <a:t>kmu,DC</a:t>
            </a:r>
            <a:r>
              <a:rPr lang="de-CH" dirty="0"/>
              <a:t>=intern").</a:t>
            </a:r>
          </a:p>
          <a:p>
            <a:endParaRPr lang="de-CH" dirty="0"/>
          </a:p>
          <a:p>
            <a:r>
              <a:rPr lang="de-CH" dirty="0"/>
              <a:t>-</a:t>
            </a:r>
            <a:r>
              <a:rPr lang="de-CH" dirty="0" err="1"/>
              <a:t>ErrorAction</a:t>
            </a:r>
            <a:r>
              <a:rPr lang="de-CH" dirty="0"/>
              <a:t> </a:t>
            </a:r>
            <a:r>
              <a:rPr lang="de-CH" dirty="0" err="1"/>
              <a:t>SilentlyContinue</a:t>
            </a:r>
            <a:r>
              <a:rPr lang="de-CH" dirty="0"/>
              <a:t>:</a:t>
            </a:r>
          </a:p>
          <a:p>
            <a:r>
              <a:rPr lang="de-CH" dirty="0"/>
              <a:t> Fehler werden ignoriert (z. B. wenn die Gruppe schon existiert).</a:t>
            </a:r>
          </a:p>
          <a:p>
            <a:endParaRPr lang="de-CH" dirty="0"/>
          </a:p>
          <a:p>
            <a:endParaRPr lang="de-CH" dirty="0"/>
          </a:p>
          <a:p>
            <a:r>
              <a:rPr lang="de-CH" dirty="0"/>
              <a:t>4.</a:t>
            </a:r>
          </a:p>
          <a:p>
            <a:endParaRPr lang="de-CH" dirty="0"/>
          </a:p>
          <a:p>
            <a:r>
              <a:rPr lang="de-DE" dirty="0"/>
              <a:t>Liest die CSV-Datei Zeile für Zeile ein.</a:t>
            </a:r>
          </a:p>
          <a:p>
            <a:r>
              <a:rPr lang="de-DE" dirty="0"/>
              <a:t>Für jede Zeile (User-Datensatz) wird der Codeblock { ... } ausgeführt.</a:t>
            </a:r>
          </a:p>
          <a:p>
            <a:endParaRPr lang="de-DE" dirty="0"/>
          </a:p>
          <a:p>
            <a:endParaRPr lang="de-CH" dirty="0"/>
          </a:p>
          <a:p>
            <a:r>
              <a:rPr lang="de-CH" b="1" dirty="0"/>
              <a:t>$</a:t>
            </a:r>
            <a:r>
              <a:rPr lang="de-CH" b="1" dirty="0" err="1"/>
              <a:t>name</a:t>
            </a:r>
            <a:r>
              <a:rPr lang="de-CH" b="1" dirty="0"/>
              <a:t> = "$($_.Vorname) $($_.Nachname)"</a:t>
            </a:r>
          </a:p>
          <a:p>
            <a:r>
              <a:rPr lang="de-CH" dirty="0"/>
              <a:t>Setzt den vollständigen Namen zusammen (z. B. „Luca Meier“).</a:t>
            </a:r>
          </a:p>
          <a:p>
            <a:endParaRPr lang="de-CH" dirty="0"/>
          </a:p>
          <a:p>
            <a:endParaRPr lang="de-CH" dirty="0"/>
          </a:p>
          <a:p>
            <a:r>
              <a:rPr lang="de-CH" b="1" dirty="0"/>
              <a:t>$</a:t>
            </a:r>
            <a:r>
              <a:rPr lang="de-CH" b="1" dirty="0" err="1"/>
              <a:t>login</a:t>
            </a:r>
            <a:r>
              <a:rPr lang="de-CH" b="1" dirty="0"/>
              <a:t> = $_.Benutzername</a:t>
            </a:r>
          </a:p>
          <a:p>
            <a:r>
              <a:rPr lang="de-CH" dirty="0"/>
              <a:t>Holt den Benutzernamen aus der CSV (z. B. „</a:t>
            </a:r>
            <a:r>
              <a:rPr lang="de-CH" dirty="0" err="1"/>
              <a:t>luca.meier</a:t>
            </a:r>
            <a:r>
              <a:rPr lang="de-CH" dirty="0"/>
              <a:t>“).</a:t>
            </a:r>
          </a:p>
          <a:p>
            <a:endParaRPr lang="de-CH" dirty="0"/>
          </a:p>
          <a:p>
            <a:r>
              <a:rPr lang="de-CH" b="1" dirty="0"/>
              <a:t>$pass = </a:t>
            </a:r>
            <a:r>
              <a:rPr lang="de-CH" b="1" dirty="0" err="1"/>
              <a:t>ConvertTo-SecureString</a:t>
            </a:r>
            <a:r>
              <a:rPr lang="de-CH" b="1" dirty="0"/>
              <a:t> $_.Passwort -</a:t>
            </a:r>
            <a:r>
              <a:rPr lang="de-CH" b="1" dirty="0" err="1"/>
              <a:t>AsPlainText</a:t>
            </a:r>
            <a:r>
              <a:rPr lang="de-CH" b="1" dirty="0"/>
              <a:t> –Force</a:t>
            </a:r>
          </a:p>
          <a:p>
            <a:endParaRPr lang="de-CH" b="1" dirty="0"/>
          </a:p>
          <a:p>
            <a:r>
              <a:rPr lang="de-CH" dirty="0"/>
              <a:t>Wandelt das Passwort aus der CSV (z. B. „Start123!“) in ein sicheres </a:t>
            </a:r>
            <a:r>
              <a:rPr lang="de-CH" dirty="0" err="1"/>
              <a:t>SecureString</a:t>
            </a:r>
            <a:r>
              <a:rPr lang="de-CH" dirty="0"/>
              <a:t>-Objekt um.</a:t>
            </a:r>
          </a:p>
          <a:p>
            <a:endParaRPr lang="de-CH" dirty="0"/>
          </a:p>
          <a:p>
            <a:endParaRPr lang="de-CH" dirty="0"/>
          </a:p>
          <a:p>
            <a:r>
              <a:rPr lang="de-CH" dirty="0"/>
              <a:t>-Name: </a:t>
            </a:r>
          </a:p>
          <a:p>
            <a:r>
              <a:rPr lang="de-CH" dirty="0"/>
              <a:t>Anzeige-/Vollname in AD</a:t>
            </a:r>
          </a:p>
          <a:p>
            <a:endParaRPr lang="de-CH" dirty="0"/>
          </a:p>
          <a:p>
            <a:r>
              <a:rPr lang="de-CH" dirty="0"/>
              <a:t>-</a:t>
            </a:r>
            <a:r>
              <a:rPr lang="de-CH" dirty="0" err="1"/>
              <a:t>GivenName</a:t>
            </a:r>
            <a:endParaRPr lang="de-CH" dirty="0"/>
          </a:p>
          <a:p>
            <a:r>
              <a:rPr lang="de-CH" dirty="0"/>
              <a:t>Vorname</a:t>
            </a:r>
          </a:p>
          <a:p>
            <a:endParaRPr lang="de-CH" dirty="0"/>
          </a:p>
          <a:p>
            <a:r>
              <a:rPr lang="de-CH" dirty="0"/>
              <a:t>-</a:t>
            </a:r>
            <a:r>
              <a:rPr lang="de-CH" dirty="0" err="1"/>
              <a:t>Surname</a:t>
            </a:r>
            <a:endParaRPr lang="de-CH" dirty="0"/>
          </a:p>
          <a:p>
            <a:r>
              <a:rPr lang="de-CH" dirty="0"/>
              <a:t>Nachname</a:t>
            </a:r>
          </a:p>
          <a:p>
            <a:endParaRPr lang="de-CH" dirty="0"/>
          </a:p>
          <a:p>
            <a:r>
              <a:rPr lang="de-CH" dirty="0"/>
              <a:t>-</a:t>
            </a:r>
            <a:r>
              <a:rPr lang="de-CH" dirty="0" err="1"/>
              <a:t>SamAccountNameBenutzername</a:t>
            </a:r>
            <a:endParaRPr lang="de-CH" dirty="0"/>
          </a:p>
          <a:p>
            <a:r>
              <a:rPr lang="de-CH" dirty="0"/>
              <a:t>(für Login)</a:t>
            </a:r>
          </a:p>
          <a:p>
            <a:endParaRPr lang="de-CH" dirty="0"/>
          </a:p>
          <a:p>
            <a:r>
              <a:rPr lang="de-CH" dirty="0"/>
              <a:t>-</a:t>
            </a:r>
            <a:r>
              <a:rPr lang="de-CH" dirty="0" err="1"/>
              <a:t>UserPrincipalNameBenutzername</a:t>
            </a:r>
            <a:r>
              <a:rPr lang="de-CH" dirty="0"/>
              <a:t> + Domain (z. B. </a:t>
            </a:r>
            <a:r>
              <a:rPr lang="de-CH" dirty="0" err="1"/>
              <a:t>luca.meier@kmu.intern</a:t>
            </a:r>
            <a:r>
              <a:rPr lang="de-CH" dirty="0"/>
              <a:t>)</a:t>
            </a:r>
          </a:p>
          <a:p>
            <a:endParaRPr lang="de-CH" dirty="0"/>
          </a:p>
          <a:p>
            <a:r>
              <a:rPr lang="de-CH" dirty="0"/>
              <a:t>-</a:t>
            </a:r>
            <a:r>
              <a:rPr lang="de-CH" dirty="0" err="1"/>
              <a:t>AccountPasswordPasswort</a:t>
            </a:r>
            <a:r>
              <a:rPr lang="de-CH" dirty="0"/>
              <a:t> als </a:t>
            </a:r>
            <a:r>
              <a:rPr lang="de-CH" dirty="0" err="1"/>
              <a:t>SecureString</a:t>
            </a:r>
            <a:r>
              <a:rPr lang="de-CH" dirty="0"/>
              <a:t>-Enabled</a:t>
            </a:r>
          </a:p>
          <a:p>
            <a:endParaRPr lang="de-CH" dirty="0"/>
          </a:p>
          <a:p>
            <a:r>
              <a:rPr lang="de-CH" dirty="0"/>
              <a:t>Aktiviert den Account</a:t>
            </a:r>
          </a:p>
          <a:p>
            <a:endParaRPr lang="de-CH" dirty="0"/>
          </a:p>
          <a:p>
            <a:endParaRPr lang="de-CH" dirty="0"/>
          </a:p>
          <a:p>
            <a:r>
              <a:rPr lang="de-CH" dirty="0"/>
              <a:t>-</a:t>
            </a:r>
            <a:r>
              <a:rPr lang="de-CH" dirty="0" err="1"/>
              <a:t>ChangePasswordAtLogon</a:t>
            </a:r>
            <a:endParaRPr lang="de-CH" dirty="0"/>
          </a:p>
          <a:p>
            <a:r>
              <a:rPr lang="de-CH" dirty="0"/>
              <a:t>Zwingt zur Passwortänderung beim ersten </a:t>
            </a:r>
          </a:p>
          <a:p>
            <a:endParaRPr lang="de-CH" dirty="0"/>
          </a:p>
          <a:p>
            <a:r>
              <a:rPr lang="de-CH" dirty="0"/>
              <a:t>Login-</a:t>
            </a:r>
            <a:r>
              <a:rPr lang="de-CH" dirty="0" err="1"/>
              <a:t>DisplayName</a:t>
            </a:r>
            <a:endParaRPr lang="de-CH" dirty="0"/>
          </a:p>
          <a:p>
            <a:r>
              <a:rPr lang="de-CH" dirty="0"/>
              <a:t>Anzeigename in AD-</a:t>
            </a:r>
            <a:r>
              <a:rPr lang="de-CH" dirty="0" err="1"/>
              <a:t>PathSpeicherort</a:t>
            </a:r>
            <a:r>
              <a:rPr lang="de-CH" dirty="0"/>
              <a:t> in AD (OU) über $</a:t>
            </a:r>
            <a:r>
              <a:rPr lang="de-CH" dirty="0" err="1"/>
              <a:t>ouMitarbeiter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r>
              <a:rPr lang="de-DE" b="1" dirty="0"/>
              <a:t>Add-</a:t>
            </a:r>
            <a:r>
              <a:rPr lang="de-DE" b="1" dirty="0" err="1"/>
              <a:t>ADGroupMember</a:t>
            </a:r>
            <a:r>
              <a:rPr lang="de-DE" b="1" dirty="0"/>
              <a:t> -Identity "</a:t>
            </a:r>
            <a:r>
              <a:rPr lang="de-DE" b="1" dirty="0" err="1"/>
              <a:t>GRP_Home_Mitarbeiter</a:t>
            </a:r>
            <a:r>
              <a:rPr lang="de-DE" b="1" dirty="0"/>
              <a:t>" -Members $</a:t>
            </a:r>
            <a:r>
              <a:rPr lang="de-DE" b="1" dirty="0" err="1"/>
              <a:t>login</a:t>
            </a:r>
            <a:endParaRPr lang="de-DE" b="1" dirty="0"/>
          </a:p>
          <a:p>
            <a:endParaRPr lang="de-DE" b="1" dirty="0"/>
          </a:p>
          <a:p>
            <a:r>
              <a:rPr lang="de-DE" dirty="0"/>
              <a:t>Fügt den Benutzer </a:t>
            </a:r>
            <a:r>
              <a:rPr lang="de-DE" b="1" dirty="0"/>
              <a:t>nach der Erstellung</a:t>
            </a:r>
            <a:r>
              <a:rPr lang="de-DE" dirty="0"/>
              <a:t> direkt in die Gruppe </a:t>
            </a:r>
            <a:r>
              <a:rPr lang="de-DE" dirty="0" err="1"/>
              <a:t>GRP_Home_Mitarbeiter</a:t>
            </a:r>
            <a:r>
              <a:rPr lang="de-DE" dirty="0"/>
              <a:t> ein.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91471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6502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KMU Server-Automatisierung: Mein PowerShell-Abenteuer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315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Ein Automatisierungsprojekt für kleine und mittlere Unternehmen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4957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Abschlussprojekt Fachrichtung Plattformentwicklung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69E4064-231B-18F9-054F-CEFA707A3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7326" y="7615451"/>
            <a:ext cx="1728318" cy="580715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7AB30EE-0535-F3F5-396D-1D9177AB9D12}"/>
              </a:ext>
            </a:extLst>
          </p:cNvPr>
          <p:cNvSpPr txBox="1"/>
          <p:nvPr/>
        </p:nvSpPr>
        <p:spPr>
          <a:xfrm>
            <a:off x="6540690" y="491321"/>
            <a:ext cx="15490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4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6B4E910-BD56-66DE-41F3-12D0372930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836" y="1662439"/>
            <a:ext cx="6665943" cy="224049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EB24AF3-3E2B-D66B-6131-CE9CBC5F9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987407"/>
            <a:ext cx="14630400" cy="130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704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F33B9E2-460B-1FE6-BA40-98271FEBD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9553" y="7429388"/>
            <a:ext cx="3200847" cy="80021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94B86F00-E8AE-A9B2-7580-81CDC4DCA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33802"/>
            <a:ext cx="14630400" cy="77857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D85A942-3003-5C6B-28E5-67957899E9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6693" y="2776142"/>
            <a:ext cx="9177014" cy="545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380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5F6960B7-C222-D79E-FFA6-324957E8D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9553" y="7429388"/>
            <a:ext cx="3200847" cy="80021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7395850-80F7-CB57-6B7B-47E53CB48E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0850" y="1574940"/>
            <a:ext cx="11288700" cy="484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671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5CA36B5-6DD3-8276-8267-0E518C52E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9553" y="7429388"/>
            <a:ext cx="3200847" cy="80021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91C8FD9A-B512-DB4E-B703-30C067096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3903" y="896861"/>
            <a:ext cx="9802593" cy="221010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C48E323-10B5-2B79-B919-91A239DD77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031" y="4623294"/>
            <a:ext cx="13508335" cy="175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103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CD762E4-67CF-FB12-A102-DF3D4382C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087" y="2082240"/>
            <a:ext cx="10574226" cy="137179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FD284D1-4367-8BD3-FAFB-76A1384A3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907872"/>
            <a:ext cx="14630400" cy="273771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00AD526-5FE6-7213-6E1B-9C358C3A3A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29659" y="7448441"/>
            <a:ext cx="2800741" cy="78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736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A0CDBE4-FCB5-6F9F-9388-902C48D17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9659" y="7448441"/>
            <a:ext cx="2800741" cy="78115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A3DBB27-0F58-C5E9-B4BB-AD2307F55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16027"/>
            <a:ext cx="14630400" cy="79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986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F7024499-8367-A322-16DE-875EAE19D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1499"/>
            <a:ext cx="14630400" cy="298660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4131B29-D437-116F-86F1-0EB2C5636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5919" y="7553231"/>
            <a:ext cx="2791215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6996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5937AEDC-E431-7134-7401-5E9A392C4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1417"/>
            <a:ext cx="14630400" cy="342676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9D3E70D-7975-230A-6D87-453EC36A7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9185" y="7505049"/>
            <a:ext cx="2791215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718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reenshot, Software, Schrift enthält.&#10;&#10;KI-generierte Inhalte können fehlerhaft sein.">
            <a:extLst>
              <a:ext uri="{FF2B5EF4-FFF2-40B4-BE49-F238E27FC236}">
                <a16:creationId xmlns:a16="http://schemas.microsoft.com/office/drawing/2014/main" id="{13E2FBDF-57A4-7D8C-EF39-8C68CF653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7252"/>
            <a:ext cx="14630400" cy="341509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3BF53B1-F5B4-129D-556D-3EEF30140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9185" y="7553231"/>
            <a:ext cx="2791215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014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4F1DBDA0-54EA-826E-72DA-BBEE28F2C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4055"/>
            <a:ext cx="14630400" cy="598149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5CD5BA4-1C3D-D002-8521-9D4589B48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9185" y="7521034"/>
            <a:ext cx="2791215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750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4085"/>
            <a:ext cx="98263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Die Mission: Ein </a:t>
            </a:r>
            <a:r>
              <a:rPr lang="en-US" sz="4450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erfundenes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KMU digital aufrüsten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2984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Ausgangslage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181945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Ein kleines Unternehmen brauchte eine vollautomatisierte Windows Server-Umgebung – und ich sollte der Zauberer sein, der sie erschafft!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9746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Mein Ansatz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93790" y="5149572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Mit der magischen Kraft von PowerShell ein Skript entwickeln, das die komplette Server-Infrastruktur mit einem Klick einrichtet. Keine manuellen Klickorgien mehr!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558177"/>
            <a:ext cx="6244709" cy="416206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93C7BEC-F772-B0AD-6261-E23169195E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8765" y="7534178"/>
            <a:ext cx="2581635" cy="69542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Elektronik, Screenshot, Software enthält.&#10;&#10;KI-generierte Inhalte können fehlerhaft sein.">
            <a:extLst>
              <a:ext uri="{FF2B5EF4-FFF2-40B4-BE49-F238E27FC236}">
                <a16:creationId xmlns:a16="http://schemas.microsoft.com/office/drawing/2014/main" id="{EC74B2D6-9C2F-1889-38AB-FBB989C0A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571" y="0"/>
            <a:ext cx="5163257" cy="82296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B26DE8A0-8817-41DD-4539-382D48C41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9185" y="7553231"/>
            <a:ext cx="2791215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0161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47013E1-BAED-6F9D-9A5A-06E07FF57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093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FF2AFD94-B18D-113D-F04D-BA0BF96EB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4986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37717"/>
            <a:ext cx="66314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Fazit: Mission erfolgreich!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0000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100%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39318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Automatisierung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422219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Vollständige Automatisierung aller geplanten Prozesse erreicht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290000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21+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39318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Issues gelöst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4422219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Fast alle Herausforderungen erfolgreich gemeistert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290000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10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39318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Projekttage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4422219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Zeitplan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nicht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ganz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so </a:t>
            </a: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eingehalten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12898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22233" y="682228"/>
            <a:ext cx="7699534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Was sollte das System alles können?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33" y="2281357"/>
            <a:ext cx="515898" cy="51589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2233" y="3055144"/>
            <a:ext cx="257948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Active Directory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22233" y="3501271"/>
            <a:ext cx="3720822" cy="990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Installation und Konfiguration von AD, DNS und DHCP – die heilige Dreifaltigkeit der Netzwerkverwaltung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945" y="2281357"/>
            <a:ext cx="515898" cy="51589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00945" y="3055144"/>
            <a:ext cx="2709148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Benutzer-Management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700945" y="3501271"/>
            <a:ext cx="3720822" cy="990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Erstellung von OUs, Benutzergruppen und automatischer Benutzerimport per CSV – Tschüss, manuelle Dateneingabe!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233" y="5007292"/>
            <a:ext cx="515898" cy="51589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22233" y="5781080"/>
            <a:ext cx="257948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Dateistruktur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22233" y="6227207"/>
            <a:ext cx="3720822" cy="1320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Anlegen von Homeverzeichnissen mit NTFS-Berechtigungen und SMB-Freigaben – damit jeder nur das sieht, was er sehen soll</a:t>
            </a:r>
            <a:endParaRPr lang="en-US" sz="1600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2CBB54F3-D15D-918F-E000-259AF90DFC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93616" y="0"/>
            <a:ext cx="6134479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0095" y="771168"/>
            <a:ext cx="5575935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Die technischen Kniffe</a:t>
            </a:r>
            <a:endParaRPr lang="en-US" sz="4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" y="2019895"/>
            <a:ext cx="6290191" cy="419231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87734" y="2019895"/>
            <a:ext cx="488633" cy="488633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5" name="Text 2"/>
          <p:cNvSpPr/>
          <p:nvPr/>
        </p:nvSpPr>
        <p:spPr>
          <a:xfrm>
            <a:off x="7669173" y="2060615"/>
            <a:ext cx="325755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8293537" y="20945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GPO-Magie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8293537" y="2651046"/>
            <a:ext cx="5584388" cy="1042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Automatische Laufwerkszuweisung per Gruppenrichtlinie mit XML-Einträgen – das H:-Laufwerk erscheint wie von Zauberhand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587734" y="4127659"/>
            <a:ext cx="488633" cy="488633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9" name="Text 6"/>
          <p:cNvSpPr/>
          <p:nvPr/>
        </p:nvSpPr>
        <p:spPr>
          <a:xfrm>
            <a:off x="7669173" y="4168378"/>
            <a:ext cx="325755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8293537" y="4202311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Sicherheit first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8293537" y="4758809"/>
            <a:ext cx="5584388" cy="694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Windows Defender-Konfiguration und kluge Sperrzeiten – damit keine digitalen Eindringlinge das System kapern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7734" y="5887998"/>
            <a:ext cx="488633" cy="488633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13" name="Text 10"/>
          <p:cNvSpPr/>
          <p:nvPr/>
        </p:nvSpPr>
        <p:spPr>
          <a:xfrm>
            <a:off x="7669173" y="5928717"/>
            <a:ext cx="325755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8293537" y="5962650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Remote-Kontrolle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8293537" y="6519148"/>
            <a:ext cx="5584388" cy="694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Aktivierung von Remote PowerShell und RDP – für bequeme Administration vom Sofa aus</a:t>
            </a:r>
            <a:endParaRPr lang="en-US" sz="1700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65F57391-053F-68B0-853D-D9181B3FA0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8765" y="7534158"/>
            <a:ext cx="2581635" cy="6954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645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Das Herzstück: Das PowerShell-Skript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777377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"Ein gutes Skript ist wie ein treuer Hund – es tut genau das, was du willst, ohne zu murren, und freut sich über jede erfolgreiche Ausführung."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522226"/>
            <a:ext cx="30480" cy="1599009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6" name="Text 3"/>
          <p:cNvSpPr/>
          <p:nvPr/>
        </p:nvSpPr>
        <p:spPr>
          <a:xfrm>
            <a:off x="6280190" y="537638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Mein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kmu-setup.ps1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erledigt in wenigen Minuten, wofür man sonst Tage braucht. Über 21 Issues wurden identifiziert und gelöst. Das Skript läuft vollständig durch und konfiguriert alles von A bis Z. </a:t>
            </a: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Hoffe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ich </a:t>
            </a: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jetzt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mal.</a:t>
            </a:r>
            <a:endParaRPr lang="en-US" sz="175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D2F74A4-19F7-483C-5F0B-1B31080370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8765" y="7534178"/>
            <a:ext cx="2581635" cy="69542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F45C3EA-B256-9949-8622-6A91E7892E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623097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140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958" y="2702600"/>
            <a:ext cx="4839772" cy="553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Mein 10-Tage-Marathon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9958" y="5631299"/>
            <a:ext cx="13390483" cy="22860"/>
          </a:xfrm>
          <a:prstGeom prst="roundRect">
            <a:avLst>
              <a:gd name="adj" fmla="val 116229"/>
            </a:avLst>
          </a:prstGeom>
          <a:solidFill>
            <a:srgbClr val="61646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5" name="Shape 2"/>
          <p:cNvSpPr/>
          <p:nvPr/>
        </p:nvSpPr>
        <p:spPr>
          <a:xfrm>
            <a:off x="3220045" y="5099983"/>
            <a:ext cx="22860" cy="531376"/>
          </a:xfrm>
          <a:prstGeom prst="roundRect">
            <a:avLst>
              <a:gd name="adj" fmla="val 116229"/>
            </a:avLst>
          </a:prstGeom>
          <a:solidFill>
            <a:srgbClr val="61646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6" name="Shape 3"/>
          <p:cNvSpPr/>
          <p:nvPr/>
        </p:nvSpPr>
        <p:spPr>
          <a:xfrm>
            <a:off x="3032284" y="5432048"/>
            <a:ext cx="398502" cy="3985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7" name="Text 4"/>
          <p:cNvSpPr/>
          <p:nvPr/>
        </p:nvSpPr>
        <p:spPr>
          <a:xfrm>
            <a:off x="3098661" y="5465207"/>
            <a:ext cx="265628" cy="332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2124551" y="3521631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Tag 1-2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97004" y="3904655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Planung &amp; Vorbereitung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797004" y="4294227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Anforderungsanalyse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797004" y="4639508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Script-</a:t>
            </a:r>
            <a:r>
              <a:rPr lang="en-US" sz="13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Auswahl</a:t>
            </a:r>
            <a:endParaRPr lang="en-US" sz="1350" dirty="0"/>
          </a:p>
        </p:txBody>
      </p:sp>
      <p:sp>
        <p:nvSpPr>
          <p:cNvPr id="12" name="Shape 9"/>
          <p:cNvSpPr/>
          <p:nvPr/>
        </p:nvSpPr>
        <p:spPr>
          <a:xfrm>
            <a:off x="5942409" y="5631240"/>
            <a:ext cx="22860" cy="531376"/>
          </a:xfrm>
          <a:prstGeom prst="roundRect">
            <a:avLst>
              <a:gd name="adj" fmla="val 116229"/>
            </a:avLst>
          </a:prstGeom>
          <a:solidFill>
            <a:srgbClr val="61646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13" name="Shape 10"/>
          <p:cNvSpPr/>
          <p:nvPr/>
        </p:nvSpPr>
        <p:spPr>
          <a:xfrm>
            <a:off x="5754648" y="5432048"/>
            <a:ext cx="398502" cy="3985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14" name="Text 11"/>
          <p:cNvSpPr/>
          <p:nvPr/>
        </p:nvSpPr>
        <p:spPr>
          <a:xfrm>
            <a:off x="5821025" y="5465207"/>
            <a:ext cx="265628" cy="332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4846915" y="6339721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Tag 3-6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3530619" y="6706493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Entwicklung &amp; Tests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5666303" y="7050406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Script-Anpassung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5666303" y="7405986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Fehleranalyse</a:t>
            </a:r>
            <a:endParaRPr lang="en-US" sz="1350" dirty="0"/>
          </a:p>
        </p:txBody>
      </p:sp>
      <p:sp>
        <p:nvSpPr>
          <p:cNvPr id="19" name="Shape 16"/>
          <p:cNvSpPr/>
          <p:nvPr/>
        </p:nvSpPr>
        <p:spPr>
          <a:xfrm>
            <a:off x="8664773" y="5099983"/>
            <a:ext cx="22860" cy="531376"/>
          </a:xfrm>
          <a:prstGeom prst="roundRect">
            <a:avLst>
              <a:gd name="adj" fmla="val 116229"/>
            </a:avLst>
          </a:prstGeom>
          <a:solidFill>
            <a:srgbClr val="61646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20" name="Shape 17"/>
          <p:cNvSpPr/>
          <p:nvPr/>
        </p:nvSpPr>
        <p:spPr>
          <a:xfrm>
            <a:off x="8477012" y="5432048"/>
            <a:ext cx="398502" cy="3985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21" name="Text 18"/>
          <p:cNvSpPr/>
          <p:nvPr/>
        </p:nvSpPr>
        <p:spPr>
          <a:xfrm>
            <a:off x="8543389" y="5465207"/>
            <a:ext cx="265628" cy="332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050" dirty="0"/>
          </a:p>
        </p:txBody>
      </p:sp>
      <p:sp>
        <p:nvSpPr>
          <p:cNvPr id="22" name="Text 19"/>
          <p:cNvSpPr/>
          <p:nvPr/>
        </p:nvSpPr>
        <p:spPr>
          <a:xfrm>
            <a:off x="7569279" y="3521631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Tag 7-8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6241732" y="3904655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Feinschliff</a:t>
            </a:r>
            <a:endParaRPr lang="en-US" sz="1350" dirty="0"/>
          </a:p>
        </p:txBody>
      </p:sp>
      <p:sp>
        <p:nvSpPr>
          <p:cNvPr id="24" name="Text 21"/>
          <p:cNvSpPr/>
          <p:nvPr/>
        </p:nvSpPr>
        <p:spPr>
          <a:xfrm>
            <a:off x="8399918" y="4307442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Bugfixing</a:t>
            </a:r>
            <a:endParaRPr lang="en-US" sz="1350" dirty="0"/>
          </a:p>
        </p:txBody>
      </p:sp>
      <p:sp>
        <p:nvSpPr>
          <p:cNvPr id="25" name="Text 22"/>
          <p:cNvSpPr/>
          <p:nvPr/>
        </p:nvSpPr>
        <p:spPr>
          <a:xfrm>
            <a:off x="8399918" y="4666117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Optimierungen</a:t>
            </a:r>
            <a:endParaRPr lang="en-US" sz="1350" dirty="0"/>
          </a:p>
        </p:txBody>
      </p:sp>
      <p:sp>
        <p:nvSpPr>
          <p:cNvPr id="26" name="Shape 23"/>
          <p:cNvSpPr/>
          <p:nvPr/>
        </p:nvSpPr>
        <p:spPr>
          <a:xfrm>
            <a:off x="11387138" y="5631240"/>
            <a:ext cx="22860" cy="531376"/>
          </a:xfrm>
          <a:prstGeom prst="roundRect">
            <a:avLst>
              <a:gd name="adj" fmla="val 116229"/>
            </a:avLst>
          </a:prstGeom>
          <a:solidFill>
            <a:srgbClr val="61646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27" name="Shape 24"/>
          <p:cNvSpPr/>
          <p:nvPr/>
        </p:nvSpPr>
        <p:spPr>
          <a:xfrm>
            <a:off x="11199376" y="5432048"/>
            <a:ext cx="398502" cy="3985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28" name="Text 25"/>
          <p:cNvSpPr/>
          <p:nvPr/>
        </p:nvSpPr>
        <p:spPr>
          <a:xfrm>
            <a:off x="11265753" y="5465207"/>
            <a:ext cx="265628" cy="332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4</a:t>
            </a:r>
            <a:endParaRPr lang="en-US" sz="2050" dirty="0"/>
          </a:p>
        </p:txBody>
      </p:sp>
      <p:sp>
        <p:nvSpPr>
          <p:cNvPr id="29" name="Text 26"/>
          <p:cNvSpPr/>
          <p:nvPr/>
        </p:nvSpPr>
        <p:spPr>
          <a:xfrm>
            <a:off x="10291643" y="6339721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Tag 9-10</a:t>
            </a:r>
            <a:endParaRPr lang="en-US" sz="1700" dirty="0"/>
          </a:p>
        </p:txBody>
      </p:sp>
      <p:sp>
        <p:nvSpPr>
          <p:cNvPr id="30" name="Text 27"/>
          <p:cNvSpPr/>
          <p:nvPr/>
        </p:nvSpPr>
        <p:spPr>
          <a:xfrm>
            <a:off x="8964097" y="6722745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Dokumentation</a:t>
            </a:r>
            <a:endParaRPr lang="en-US" sz="1350" dirty="0"/>
          </a:p>
        </p:txBody>
      </p:sp>
      <p:sp>
        <p:nvSpPr>
          <p:cNvPr id="31" name="Text 28"/>
          <p:cNvSpPr/>
          <p:nvPr/>
        </p:nvSpPr>
        <p:spPr>
          <a:xfrm>
            <a:off x="11265753" y="7015475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Doku erstellen</a:t>
            </a:r>
            <a:endParaRPr lang="en-US" sz="1350" dirty="0"/>
          </a:p>
        </p:txBody>
      </p:sp>
      <p:sp>
        <p:nvSpPr>
          <p:cNvPr id="32" name="Text 29"/>
          <p:cNvSpPr/>
          <p:nvPr/>
        </p:nvSpPr>
        <p:spPr>
          <a:xfrm>
            <a:off x="11265752" y="7308205"/>
            <a:ext cx="4869299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Präsentation vorbereiten</a:t>
            </a:r>
            <a:endParaRPr lang="en-US" sz="1350" dirty="0"/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4591E8E1-E3DD-A979-938C-1802EC8067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8765" y="7534178"/>
            <a:ext cx="2581635" cy="6954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5C7C6CD-1EB6-4D54-D73B-F6B974A62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9185" y="7447094"/>
            <a:ext cx="2791215" cy="6763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25B6669-20D1-3642-B3C9-814A95E91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4893"/>
            <a:ext cx="14630400" cy="6524707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D6631FD-94FE-1DEB-BE37-6E278A22F01A}"/>
              </a:ext>
            </a:extLst>
          </p:cNvPr>
          <p:cNvSpPr txBox="1"/>
          <p:nvPr/>
        </p:nvSpPr>
        <p:spPr>
          <a:xfrm>
            <a:off x="5465929" y="348018"/>
            <a:ext cx="76086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4800" dirty="0">
                <a:solidFill>
                  <a:schemeClr val="bg1"/>
                </a:solidFill>
              </a:rPr>
              <a:t>Meilensteine</a:t>
            </a:r>
          </a:p>
        </p:txBody>
      </p:sp>
    </p:spTree>
    <p:extLst>
      <p:ext uri="{BB962C8B-B14F-4D97-AF65-F5344CB8AC3E}">
        <p14:creationId xmlns:p14="http://schemas.microsoft.com/office/powerpoint/2010/main" val="2831470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E37340F-13F2-5C48-AD85-0C14EF9AD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7655"/>
            <a:ext cx="14630400" cy="609429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16750AC8-85EB-A37B-6EFC-C25DE20D2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9185" y="7459973"/>
            <a:ext cx="2791215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80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0597"/>
            <a:ext cx="60293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Die Herausforderungen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4635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Problemlösungen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89845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Fehlerhafte GPO-Einstellungen – gelöst durch XML-Debugging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0355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NTFS-Berechtigungskonflikte – gelöst durch überarbeitete Vererbungsregeln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086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CSV-Import-Probleme – gelöst durch Anpassung der Zeichenkodierung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3853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Alle Probleme wurden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eigenständig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gelöst – manchmal mit Kaffee, manchmal mit Verzweiflung, immer mit Erfolg!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274689"/>
            <a:ext cx="6244709" cy="416206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599521" y="66919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Ich, während ich versuche, GPOs zum Laufen zu bringen.</a:t>
            </a:r>
            <a:endParaRPr lang="en-US" sz="175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9C2B297-40AB-BFEB-A876-0F7C7E793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8765" y="7534178"/>
            <a:ext cx="2581635" cy="6954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1827</Words>
  <Application>Microsoft Office PowerPoint</Application>
  <PresentationFormat>Benutzerdefiniert</PresentationFormat>
  <Paragraphs>372</Paragraphs>
  <Slides>23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IBM Plex Sans Medium</vt:lpstr>
      <vt:lpstr>Roboto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Andrija Milosevic</cp:lastModifiedBy>
  <cp:revision>4</cp:revision>
  <dcterms:created xsi:type="dcterms:W3CDTF">2025-06-27T13:18:25Z</dcterms:created>
  <dcterms:modified xsi:type="dcterms:W3CDTF">2025-07-02T07:05:20Z</dcterms:modified>
</cp:coreProperties>
</file>